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85" r:id="rId3"/>
    <p:sldMasterId id="2147483673" r:id="rId4"/>
    <p:sldMasterId id="2147483660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8" r:id="rId11"/>
    <p:sldId id="265" r:id="rId12"/>
    <p:sldId id="264" r:id="rId13"/>
    <p:sldId id="267" r:id="rId14"/>
    <p:sldId id="266" r:id="rId15"/>
  </p:sldIdLst>
  <p:sldSz cx="7559675" cy="1069181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6" autoAdjust="0"/>
    <p:restoredTop sz="94660"/>
  </p:normalViewPr>
  <p:slideViewPr>
    <p:cSldViewPr>
      <p:cViewPr>
        <p:scale>
          <a:sx n="125" d="100"/>
          <a:sy n="125" d="100"/>
        </p:scale>
        <p:origin x="2016" y="-2388"/>
      </p:cViewPr>
      <p:guideLst>
        <p:guide orient="horz" pos="30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8D990-228F-4B27-9BAA-C6F08A629C9D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D86BD-E1BF-48D9-86A1-88C14A993A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02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86BD-E1BF-48D9-86A1-88C14A993A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39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86BD-E1BF-48D9-86A1-88C14A993A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98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86BD-E1BF-48D9-86A1-88C14A993A0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5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2D384-0CA7-4169-BD3D-76E870D1F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25B4F1-EDCD-46FF-81DD-CFD9C18D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A818E0-737D-4C3D-9401-D370DF2C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8357E8-63D4-44D0-9303-232C4CFC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64F8EF-D41B-4206-A0AB-E25FD732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39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4F9E5B-2F37-4B1A-ABC5-35181433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EE0932-A24E-4E3C-BB23-D16A1A1D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645A2A-62D9-4E9B-B748-4382D75B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20C855-3B03-45A3-9DFE-7996355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812D29-6B87-441E-B949-77C80D9B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56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1A1907-ABCE-4709-A21D-497F4C90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DF75F7-EBF1-49F9-8898-88071E853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48D34D-2309-4D03-BAD0-1A1AA71A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06701C-440D-483B-812F-2C6C3137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E6E530-410F-4780-A57D-C9E84B5B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68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33E06E-2428-4ECC-8143-8557C06F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333F68-FEC9-4775-ADE4-D76A4BEE9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D214BD-3D42-457A-B1CA-B543FEDB5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D61EDA-AFDA-47E0-AA0B-89F358FA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43F38F-A1FB-4C02-9142-F97BEFA6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A9224A-5DE2-4323-AB28-255B1E32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5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3C4F72-5CC4-40D4-8EE5-C3A2A4CC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5F0544-3FEA-43E5-B5A1-C6E0F2A9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C9F55F-79C0-4127-BAB7-589D240A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90B92C-8F14-472D-9842-2B3D7C23A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12C8D3-0949-43C3-B028-5C90A4FAF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CC365E7-CA82-4B06-9293-4E2298E1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E7B16F6-7C09-464C-8BFD-C324C2F5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9CE9217-3518-4A1F-BA7D-D203D0B2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60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75AE4-B7F9-403A-9FCC-7EFF89C0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13063E7-7DA3-490C-B453-BBC17D04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FD44AF-8054-43F4-BA3A-658C1AC6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5584920-59F7-4CF5-A1E2-340619D1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425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61A4A23-ED36-4316-A09C-DD09EB72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BFF5637-C8B3-47A0-A94B-11909346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F9790B-1730-48F4-B2D0-55B8E42D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65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E89CB3-3C09-46CB-9570-5F72E14A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3FA721F-31A0-46C9-964F-72F1523E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5AF177-E989-44A1-82B4-1ADF61E8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D7FB0F-0444-48B5-8782-0F86BB59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0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8F331-AE93-4FC1-B9B2-B23DCF37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39924F-B6E3-4C61-8643-2AD0B6F0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8D83B9-1132-49ED-88B0-4142BCF82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DDE438-FF1F-4E8C-98E9-9E5D53DE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CB3F9C-D89B-4081-929B-B0EA1D96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0CFCC4-28AE-4119-8293-5C5A05C2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6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2A587E-4FA6-4083-812B-4F223AED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A27446-A4AE-420F-927B-FCDAFAEB7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A61771C-1C31-451A-95A9-559A7D4D5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58B915-3009-4311-8FB4-5DACCEFC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BA841C-DB51-4A0C-B166-EC4BAB18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AADDE0-1760-4CAF-8F21-BD7EB12C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74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3C0C86-E4BE-43CC-A8A8-7C0D212D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1601FA-6BE6-47CC-93E2-22AFC9B9F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4ACDDE-EC4B-42E7-80F3-72E6048A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DB4208-B2D8-47BB-B375-67526944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D2835D-ED0F-46A3-8735-D6139969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34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539774F-7EC5-4976-975A-8ED984511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A673FD-68A5-452D-B3BB-5EC92A29C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3FB244-AB85-4103-A769-175A1109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647556-A4EC-406E-9ACB-A6F9EF3B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34F76E-7458-42B7-824E-44C25E4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957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84B4F8-5CAB-41D3-A9A3-98F4F74D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90BE61-4AFF-4D2B-BD84-580C00569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979E6B-EBC0-4701-A663-5EF1F9DA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1F2FCF-DE1F-4F79-B0F5-85CF905C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468C91-0BB5-4D87-BA18-396CB35C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841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603967-5040-4B82-8637-68A84C81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020593-C33E-44A1-81EC-14D5CF749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A59A7E-630C-4B60-B6EC-F15FAA4A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BA5302-B210-4EFA-B281-AB39BEA4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00B640-C87B-46B6-B0C6-E5041087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086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B5D569-4FB1-4F95-88EB-6630D814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E29E71-2CEE-403D-ADDB-1A0270558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A09397-10A0-4C34-AE05-0ADABF52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D6AD08-A1D8-42DE-95BE-1B1617C3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90BE73-7E41-427D-ADE5-C6FA789A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451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555594-DEDE-44C3-9972-350F735D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52A2C5-451E-494D-967D-1E4749339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D1312F-80EA-4A0E-8461-301D61E64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79E329-10F6-49F8-91AB-AD87AA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08AAAB-DB1F-4F47-A1C3-2B4E0FFE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B153F3-03AB-40FD-BAE6-BBC49534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839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7F6441-6015-4A66-AE4C-1EEAAEF5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77D72F-F268-4574-82BB-99B703C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928DF8-A488-4EC4-9600-A318EBDBB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CD51AA0-2A80-4E61-A780-7FDC6B698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5B8A204-FB96-42C6-A204-CC411D1E8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B0241F-5DAF-4CEA-982A-851AB731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583C888-7835-4963-8457-1CCC3D4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A22D6CD-FCF9-4969-9BAD-21B9F2A8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200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D38E4A-C003-4116-8F94-7631923A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A2E1E5A-E792-4ACA-80F9-B7765180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435240-E675-4801-A7E5-0D1B19DE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D066E8-6BB8-4EEB-8754-C0DD3269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E6F181B-7C6B-412A-8D83-D7CE2E81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2EDA06-7DB9-47F7-9AB0-D194F7FB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781A70-A4B9-4881-BE9A-1E0E4EB2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69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9FECB5-FADC-40F7-B151-7F008E82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71BDC0-6690-4861-AE56-65D68549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11EC87-02E0-40CB-8B97-07CCB597E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BD4516-3522-486D-BB76-01A071C4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481B80-89FF-415B-B37C-923F4566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43BBEC-0B60-4EC5-B1CC-7A13CE51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181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6DCF1B-382C-4F7E-9312-07ECA5E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35D9646-E885-4AA8-8AA3-86A6AFA8C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62ABA2C-9DAB-417A-9675-A611D4D85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B5AB75-36B4-4C87-9555-534625E0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D75BBF9-D1AD-4343-87A1-236AC818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553CED-531D-44B7-860D-B67BD163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187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52D5A1-D96F-473D-B73E-47D01AAB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1247D9-993D-4506-AC64-47D5828EE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C584A2-FCD8-46DB-9E88-645A2956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989F26-C765-4523-831D-F0691D0F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B80C7F-89D3-4379-9F61-E267D994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708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725B58A-6139-4CDF-BB11-5B3F313F1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38DDC1-E1A3-4600-8170-933A0E9F5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84CC25-532F-4C32-BF3A-56EE027B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2E2C72-73D0-49D6-8744-A4C6BE8B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2C5F58-E916-4E89-8564-9FAB306A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870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E91B5-0354-40AB-BA5C-69F7EA2E5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129FA6E-D834-4903-9A5D-F949149BA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E631C1-07EF-4067-A818-09B5D651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4B4442-7097-458A-9CCF-222CCFF2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949687-3CD0-4AA0-9E59-38AF69F6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193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B50B61-F926-4E17-95A5-9746BABB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5AB20C-5888-4DB8-860B-FD4448D76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C9786D-052E-4CC1-B977-4625902E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B9ADF7-C24F-467B-B873-5E3BBC49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F6314B-8049-4D01-AEA1-1E862CEB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829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E77B7C-5E59-499C-8938-F2B73174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59B849-E063-4840-B297-F448F14B9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7B3FE1-86A3-4952-BA1C-C0AF56DE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13E8C8-2239-45BD-8F58-012A787A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666179-EC0A-437E-B80B-015BF784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18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E8B74D-03EC-469E-A178-65FC4A04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BF842F-56AA-4C78-8939-A094D93D8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E3AF9D-4841-43CA-B750-45624BB66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650494-22EC-4990-B022-98C3945F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FFF9B5-C45A-44E0-BC86-5D624B27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7CA536-1EFE-4324-A5C4-8AE6D20D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834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05ADB4-8557-48B5-9680-D467C5AD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29D847-30D6-403D-A370-CB2E5AF8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D4EC04-5FFB-438B-A8AC-9D1D0666B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14DF36-F443-4B6F-90C7-1B1FB602E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2272431-B35A-4108-8D28-37B0E83FA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E6C90AB-0C2F-488E-A17C-C7D29E28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155DC5D-084E-4567-9253-4BC0B6FD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2B86F08-C0BC-4D4F-A147-2DF47100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9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85AAFA-E3D6-4DF6-B882-0B4240E4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618C1B-8883-45D8-A949-6052DBA9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4496AA8-CA4C-49E7-B8B4-88B9024C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E57EE2-E66D-4F61-B6E6-BE0A756D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893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6CD1FC0-182D-41B6-AF3C-7A6E0E60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37FE0B4-0B66-4A53-BEB7-DC2D01A0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66C394-8C03-45E0-846F-A82A06DA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356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A0BF1E-AAE7-4AEF-A30C-67EDB939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643B2C-CCFB-47D3-B93D-E4D0B5B1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3F70CBE-8D8A-43DC-A0CD-19F8D7B04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2A220C-29D4-45F8-9E80-691C6B24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B5D242-2FD9-42CA-B1B8-290BE96A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1769DF-084B-409E-9AFB-A5CC7CF6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244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93FB35-895D-4D6D-B8FD-F546ED17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0E06E1-B754-408F-96D2-30F0F3B3D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17BDA9-A21F-4BF9-9347-95C8FA4F8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716A87-F02D-41CF-A4DC-4854A41D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392E11-A962-4D51-832C-C4B1CCE6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81BD83-3796-4B9D-8CEB-A757E662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752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B91420-149A-4CBC-BD00-57CB638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997D41-209F-4522-B93A-8C83794AE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E70A80-D372-4C05-97FF-F2A56F13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D68E4C-144D-4C93-8CA1-F16160B9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2FDD16-9682-4D50-A6F8-E60F3ABF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240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0157962-3BFF-41E5-B29E-99694A36B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72D89D-B6E9-4196-B012-098A51E44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1283B5-E7FA-4AC8-A69D-727440C1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059893-B3D9-4CEA-B7EF-49B6D08E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7E742-FC19-4E2C-ACF6-A20A75D0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634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5D599E-B681-4219-8027-05B46FB2B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7EC640-D775-4438-B348-3E7FAC6B8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15748F-2D02-4774-909E-F1C036B4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2094A7-CA15-4AC5-9B32-EF334CD5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6E23B2-0099-49ED-82F8-91184DC6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539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18C031-993F-427F-A072-4A9C53C4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BA649F-5B7F-41E4-BAE5-2E53D15B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7A13CD-FC47-4B47-9685-639CB562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5F1B77-3EE2-41D1-B684-A30E0DF0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7B77D2-4F82-43AA-853A-1DFCC76E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61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37D9BA-27D4-4FD6-95DA-2097932C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2ED15C-9228-44E5-89F9-46283ACA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573A8B-DEA6-45FF-8C9A-E35B19BD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F34B97-22A5-4292-984C-3F8712E1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E509B5-DFC3-4B01-9F1F-AD733673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352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BC41D0-723D-4AF3-94FA-73AA3695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AC8B98-45E3-4592-9464-57D74DB52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C47E4E-71B2-4C0D-8745-CE6E4800E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2E13C4-A875-4936-8EBD-53841A51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9BAF7F-7AFE-4990-AAD0-6D66236F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5DCDFB-6161-4F6C-B327-5AD7CF90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79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5EA4B4-4DB9-48BA-959D-48EBA0B1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B07622-59BD-4F03-A572-7D6991EE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54AD1CD-8C6A-4AD7-B538-86E9E2301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0CB43-64D2-4E1E-98CC-F1AD8F31A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7390717-1BF1-4EC6-BC06-55ADFB328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F8B4A9-64C5-4476-92A6-33F9F827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1A9BB75-39D8-47D2-A090-6AD3DA9F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86F8C61-8F2F-4FB7-84F0-BD9DD5A4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02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48FF23-7C03-403B-9B80-A9C69A0B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9C22E8A-E1B8-4A82-BCAC-1BB17912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0F0874-A0BB-4B1D-8A91-537EAADD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FC41B8-2674-434A-B678-D86BCF93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074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6BBD0D-8695-4FE8-925F-7FAA59FF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DACAE8B-94DB-4E5D-A3B6-00993E62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413185-DB19-45AB-A1E6-D163F68A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434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EC83A0-B318-4450-83A1-983E4E6B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AB306A-4961-4C3C-BEAF-624D7D2C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5BCBBD-8342-440D-9397-73A5E8E92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BFD735-B293-45E1-B1BA-F36E710A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401D30-2CA5-480C-8462-F2004E01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AF988F-2950-4C57-90E1-41B56AD8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276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F80D96-886F-4F06-8BE9-85522995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A65E894-E32D-47F9-81EC-8EC3E1EA9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0BB4B2-2E35-4AD5-99FB-3D65DEF9E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C2BD56-135A-4D59-ACF3-D07A3DD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AA06D7-1967-457E-B1F9-40AE03F3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CD27CD-5BC8-48C9-A92C-2FF64153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082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82846-891A-4489-A688-C5E789C7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60C107-3090-4412-97C2-30987B976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91E126-9E9E-4C34-8A97-CE0C2AAE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865ECD-2AD1-4302-8CA3-E2A0BFC5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853C33-2B8D-4C04-BC46-96CA0D68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933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AE10E7-920C-4D3F-97BB-96D6DAD7C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F69C61A-B718-422E-A705-3CDBCC9F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0144AD-C5F3-49A2-B131-D8448C98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479AA8-DE3F-49C4-8DF1-915C6214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0DE804-A091-45A4-94DC-AF05BB14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08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3455B21-EE57-43EE-A048-F96C3242C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761A4F2-68FD-4664-B47F-6E0345B9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D319FF-1935-4827-A8A7-9B78E517A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BFC10B-AD68-41D3-B8DD-F9AF7E518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7FE0-1482-427D-9EC6-AD45513E357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DFB405-BABD-4BB8-BDD0-DDCC002B7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50E0F8-E1A9-422B-84E1-4EE514DE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8CA5-07F7-4859-AAA5-06E83C8064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5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4EED40D-2FCD-4C87-8E45-A969BA1C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54835D-DE88-4F0B-82C9-9F00DD430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97EAA-F360-4F02-9861-E8838BEC5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660C-CF09-4972-B04B-E958D85A0B1B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697F8E-6D5F-43E0-8D96-DBC3D6CC4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F42D9F-922E-4656-8F8B-75202AE8D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4D35-E4BE-4BAE-8432-42A5273C1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4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B1060B5-A6C1-42C8-BA13-1B00622F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89A8D8-5DC9-48AF-8BF5-BF3295DD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B74167-F38E-4D5C-B64A-2A465110D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4084-E295-4CC0-AB0C-4B6DC91B84BA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9027C9-94DB-496E-8BED-8733B7620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8EDB87-C7EF-4330-A1E6-CAD22B1C7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26B9-3039-4AAB-B8C4-F00CC1BCE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02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06D1284-27F0-4EDB-9939-DAD837FD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8E9044-736B-43A8-9D3B-0941AAAC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2B1E41-0609-4186-A202-ACC342B1F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5C4F-F926-4AF8-97C6-E87802CDBE61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627542-1125-40BC-94AB-FB7C59CC3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B2E7CD-F64B-471F-87AE-0AD9FE27C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58E3-1A0B-45AC-82E2-D980AFC33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02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2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0"/>
            <a:ext cx="635000" cy="292100"/>
          </a:xfrm>
          <a:prstGeom prst="rect">
            <a:avLst/>
          </a:prstGeom>
          <a:solidFill>
            <a:srgbClr val="536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12" name="Picture 2" descr="G:\1.Bizone plus\-- Bizone plus\Bizone plus 자료\(주)비즈원플러스 - 브로슈어,회사소개서,사훈,사진,대봉투시안\(주)비즈원플러스 회사소개서\비즈원 회사소개서_페이지_09.png"/>
          <p:cNvPicPr>
            <a:picLocks noChangeAspect="1" noChangeArrowheads="1"/>
          </p:cNvPicPr>
          <p:nvPr/>
        </p:nvPicPr>
        <p:blipFill>
          <a:blip r:embed="rId3" cstate="print"/>
          <a:srcRect r="84375" b="44601"/>
          <a:stretch>
            <a:fillRect/>
          </a:stretch>
        </p:blipFill>
        <p:spPr bwMode="auto">
          <a:xfrm>
            <a:off x="317" y="-25295"/>
            <a:ext cx="1071546" cy="5613295"/>
          </a:xfrm>
          <a:prstGeom prst="rect">
            <a:avLst/>
          </a:prstGeom>
          <a:noFill/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0C08E8B-888C-4BB2-8064-7A684B03EC07}"/>
              </a:ext>
            </a:extLst>
          </p:cNvPr>
          <p:cNvSpPr/>
          <p:nvPr/>
        </p:nvSpPr>
        <p:spPr>
          <a:xfrm>
            <a:off x="1558067" y="478971"/>
            <a:ext cx="2566861" cy="1524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8EDB3-D574-401F-829E-1D9AF2E78FE5}"/>
              </a:ext>
            </a:extLst>
          </p:cNvPr>
          <p:cNvSpPr txBox="1"/>
          <p:nvPr/>
        </p:nvSpPr>
        <p:spPr>
          <a:xfrm>
            <a:off x="1548515" y="2041491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베페베이비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페어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741E11D-F16A-4DB1-82DD-6881D4B95C9D}"/>
              </a:ext>
            </a:extLst>
          </p:cNvPr>
          <p:cNvSpPr/>
          <p:nvPr/>
        </p:nvSpPr>
        <p:spPr>
          <a:xfrm>
            <a:off x="4541837" y="469106"/>
            <a:ext cx="2566861" cy="1524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0D8696-DA25-4570-A5DF-EB42003A8FDF}"/>
              </a:ext>
            </a:extLst>
          </p:cNvPr>
          <p:cNvSpPr txBox="1"/>
          <p:nvPr/>
        </p:nvSpPr>
        <p:spPr>
          <a:xfrm>
            <a:off x="4532285" y="2031626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이마트 스타상품 프로젝트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7EC8B786-7147-4371-9A03-9625835FE8AD}"/>
              </a:ext>
            </a:extLst>
          </p:cNvPr>
          <p:cNvSpPr/>
          <p:nvPr/>
        </p:nvSpPr>
        <p:spPr>
          <a:xfrm>
            <a:off x="1558067" y="2498691"/>
            <a:ext cx="2566861" cy="1524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529497-AAE8-4F10-9436-55CD28986BF9}"/>
              </a:ext>
            </a:extLst>
          </p:cNvPr>
          <p:cNvSpPr txBox="1"/>
          <p:nvPr/>
        </p:nvSpPr>
        <p:spPr>
          <a:xfrm>
            <a:off x="1548515" y="4061211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NAVER connect 2020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6C3D5F5-A1FE-4AA2-96AE-AAB0940A33A8}"/>
              </a:ext>
            </a:extLst>
          </p:cNvPr>
          <p:cNvSpPr/>
          <p:nvPr/>
        </p:nvSpPr>
        <p:spPr>
          <a:xfrm>
            <a:off x="4541837" y="2488826"/>
            <a:ext cx="2566861" cy="15240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99735C-7BF5-4767-B614-13CFAB86C260}"/>
              </a:ext>
            </a:extLst>
          </p:cNvPr>
          <p:cNvSpPr txBox="1"/>
          <p:nvPr/>
        </p:nvSpPr>
        <p:spPr>
          <a:xfrm>
            <a:off x="4532285" y="4051346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모터쇼 푸조</a:t>
            </a: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  <a:r>
              <a:rPr lang="ko-KR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시트로엥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90366840-6BAA-498A-93E9-37B753D808BC}"/>
              </a:ext>
            </a:extLst>
          </p:cNvPr>
          <p:cNvSpPr/>
          <p:nvPr/>
        </p:nvSpPr>
        <p:spPr>
          <a:xfrm>
            <a:off x="1548515" y="4556931"/>
            <a:ext cx="2566861" cy="152400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D704A9-4822-4115-B607-2C561F96A90E}"/>
              </a:ext>
            </a:extLst>
          </p:cNvPr>
          <p:cNvSpPr txBox="1"/>
          <p:nvPr/>
        </p:nvSpPr>
        <p:spPr>
          <a:xfrm>
            <a:off x="1538963" y="6119451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모터쇼 </a:t>
            </a: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MINI</a:t>
            </a: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7B014315-5F2B-4EF2-8DF1-BCEBD47D3E5B}"/>
              </a:ext>
            </a:extLst>
          </p:cNvPr>
          <p:cNvSpPr/>
          <p:nvPr/>
        </p:nvSpPr>
        <p:spPr>
          <a:xfrm>
            <a:off x="4532285" y="4547066"/>
            <a:ext cx="2566861" cy="1524000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683FB4-4007-4ACA-9815-C7FC03A0C319}"/>
              </a:ext>
            </a:extLst>
          </p:cNvPr>
          <p:cNvSpPr txBox="1"/>
          <p:nvPr/>
        </p:nvSpPr>
        <p:spPr>
          <a:xfrm>
            <a:off x="4522733" y="6109586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동부화재 안전체험 페스티벌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9545925F-E821-45BA-8F75-CAD01C8F781E}"/>
              </a:ext>
            </a:extLst>
          </p:cNvPr>
          <p:cNvSpPr/>
          <p:nvPr/>
        </p:nvSpPr>
        <p:spPr>
          <a:xfrm>
            <a:off x="1548515" y="6576651"/>
            <a:ext cx="2566861" cy="152400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C45211-7EF9-4E0F-9D0A-D579A268B304}"/>
              </a:ext>
            </a:extLst>
          </p:cNvPr>
          <p:cNvSpPr txBox="1"/>
          <p:nvPr/>
        </p:nvSpPr>
        <p:spPr>
          <a:xfrm>
            <a:off x="1538963" y="8139171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한독모터스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고객 초청 </a:t>
            </a:r>
            <a:r>
              <a:rPr lang="ko-KR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시승회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70599EA3-5A82-4F02-B5F9-66B396B255DA}"/>
              </a:ext>
            </a:extLst>
          </p:cNvPr>
          <p:cNvSpPr/>
          <p:nvPr/>
        </p:nvSpPr>
        <p:spPr>
          <a:xfrm>
            <a:off x="4532285" y="6566786"/>
            <a:ext cx="2566861" cy="1524000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5A23C1-2B65-46C2-BA07-62A24531BDD6}"/>
              </a:ext>
            </a:extLst>
          </p:cNvPr>
          <p:cNvSpPr txBox="1"/>
          <p:nvPr/>
        </p:nvSpPr>
        <p:spPr>
          <a:xfrm>
            <a:off x="4522733" y="8129306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FINA 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광주 세계 수영 선수권대회 삼성체험관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5B4D6B7C-39D7-4956-ABFC-1AC03C51B5EA}"/>
              </a:ext>
            </a:extLst>
          </p:cNvPr>
          <p:cNvSpPr/>
          <p:nvPr/>
        </p:nvSpPr>
        <p:spPr>
          <a:xfrm>
            <a:off x="1558067" y="8660187"/>
            <a:ext cx="2566861" cy="1524000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E5AE42D-F505-4797-9D82-B3A5085E17ED}"/>
              </a:ext>
            </a:extLst>
          </p:cNvPr>
          <p:cNvSpPr txBox="1"/>
          <p:nvPr/>
        </p:nvSpPr>
        <p:spPr>
          <a:xfrm>
            <a:off x="1548515" y="10222707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타임스퀘어 카운트다운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4E4638E9-17C2-4641-954F-172A4C3C9394}"/>
              </a:ext>
            </a:extLst>
          </p:cNvPr>
          <p:cNvSpPr/>
          <p:nvPr/>
        </p:nvSpPr>
        <p:spPr>
          <a:xfrm>
            <a:off x="4541837" y="8650322"/>
            <a:ext cx="2566861" cy="152400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5895F8-1934-4197-81B6-E739C6D84DDE}"/>
              </a:ext>
            </a:extLst>
          </p:cNvPr>
          <p:cNvSpPr txBox="1"/>
          <p:nvPr/>
        </p:nvSpPr>
        <p:spPr>
          <a:xfrm>
            <a:off x="4532285" y="10212842"/>
            <a:ext cx="2576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구스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옥토버페스트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629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2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2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2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29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0"/>
            <a:ext cx="635000" cy="292100"/>
          </a:xfrm>
          <a:prstGeom prst="rect">
            <a:avLst/>
          </a:prstGeom>
          <a:solidFill>
            <a:srgbClr val="536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12" name="Picture 2" descr="G:\1.Bizone plus\-- Bizone plus\Bizone plus 자료\(주)비즈원플러스 - 브로슈어,회사소개서,사훈,사진,대봉투시안\(주)비즈원플러스 회사소개서\비즈원 회사소개서_페이지_09.png"/>
          <p:cNvPicPr>
            <a:picLocks noChangeAspect="1" noChangeArrowheads="1"/>
          </p:cNvPicPr>
          <p:nvPr/>
        </p:nvPicPr>
        <p:blipFill>
          <a:blip r:embed="rId3" cstate="print"/>
          <a:srcRect r="84375" b="44601"/>
          <a:stretch>
            <a:fillRect/>
          </a:stretch>
        </p:blipFill>
        <p:spPr bwMode="auto">
          <a:xfrm>
            <a:off x="0" y="-25295"/>
            <a:ext cx="1071546" cy="5613295"/>
          </a:xfrm>
          <a:prstGeom prst="rect">
            <a:avLst/>
          </a:prstGeom>
          <a:noFill/>
        </p:spPr>
      </p:pic>
      <p:sp>
        <p:nvSpPr>
          <p:cNvPr id="190" name="TextBox 4"/>
          <p:cNvSpPr txBox="1"/>
          <p:nvPr/>
        </p:nvSpPr>
        <p:spPr>
          <a:xfrm>
            <a:off x="3295323" y="1997805"/>
            <a:ext cx="2521844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2050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탄소중립위원회 출범식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제일은행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신년타운홀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중소기업연합회 정기총회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제일은행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IBOR TTRANSITION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도이치모터스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고객시승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우리금융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선포식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누리호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종합 연소시험 참관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한독모터스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THE4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런칭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3&amp;4 day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주주총회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환경의 날 기념식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동행복권 캠페인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25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임직원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국제주류전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대한심장학회 심장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BABE MART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팝업스토어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SNUH Update Symposium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삼진제약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SSCS 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한맥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주류 인도어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비타카페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팝업스토어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포카리스웨트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러닝크루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소통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광통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자전거로 통하다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대한흉부심장혈관외과학회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제약사 심포지엄 행사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덕덕구스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팝업스토어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글로벌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문화기획단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아우르기 발대식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대한의료정보학회 전시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통일로 가요제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제대군인 주간 기념식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임시주주총회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환자안전의 날 기념식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아시아 경제정책자문기구 회의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대한임상미용학회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국가균형발전사업 우수사업 시상식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아시아여성리더스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비즈 엑스포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BIXPO 2021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마산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로봇랜드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로봇 전시관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아시아경제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연비왕대회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년도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신규멤버사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협약식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국제방송공동제작 컨퍼런스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녹색경영대상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기아자동차 </a:t>
            </a:r>
            <a:r>
              <a:rPr lang="en-US" altLang="ko-KR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ev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tech day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카이스트 기술이전 설명회 행사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민트폰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런칭프로모션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Echo Seoul &amp; Cardiac Imaging 2021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행사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현대자동차그룹 개발자 컨퍼런스 행사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기상청대학생 토론대회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쇼미더웨더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코리아 나라장터 엑스포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미디어 창작 그룹 육성사업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NAVER DEVIEW 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행사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산림청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아이러브우드캠페인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23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반도체대전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 행복공감봉사단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ECHO 360 Structural Heart Imaging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화학탐구프런티어페스티벌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53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대한흉부심장혈관외과학회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추계학술대회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자전거 안전운전 인식개선 캠페인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G-CON 2021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경기미담 미디어축제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서울메이커스파크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행복청사 착수보고 및 인쇄클러스터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착수식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K-camp IR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콘서트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미디어대전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미래종합 전망대회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서울대학교 업데이트 심포지엄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Heart Valve Disease Forum 2021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하이서울기업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페스티벌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기획재정부 복권위원회 행복공감 봉사단 해단식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9" name="TextBox 3"/>
          <p:cNvSpPr txBox="1"/>
          <p:nvPr/>
        </p:nvSpPr>
        <p:spPr>
          <a:xfrm>
            <a:off x="1242593" y="2008346"/>
            <a:ext cx="160813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정책발표회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한화솔루션 비전 공유식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페스티벌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우리금융그룹 전략회의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전국시승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메트라이프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영업전략회의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보스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헤드셋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SNS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이벤트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제일은행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CIB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신년회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AI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버닝데이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한복인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신년인사회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심상정의원 출판기념회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탑탑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팝업스토어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기술혁신펀드 결성식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오렌지라이프 정책발표회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5gx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인제 빙어축제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암웨이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런칭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이벤트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미르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온라인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쇼케이스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하나금융그룹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챔피언쉽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방송공동제작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컨퍼런스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아쿠아디파르마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런칭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랄라베어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오비맥주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주류 팝업스토어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 의료진 해외진출 멤버십 포럼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KIBEX2020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핸드앤몰트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기업평가세미나 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MINI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오너스트랙데이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대상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어워즈시상식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나눔대상시상식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동행복권 캠페인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다쏘시스템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컨퍼런스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촬영행사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캘리포니아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아몬드프로모션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조이아카데미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화학탐구프런티어페스티벌 예선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</a:t>
            </a:r>
            <a:r>
              <a:rPr lang="en-US" altLang="ko-KR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ngv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영상촬영 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통일로가요 본선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한독모터스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아울렛전시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하이트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진로 주류 인도어 프로모션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세계한국학대회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청산리대첩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기념식행사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아시아경제연비왕대회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 위기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당장 행동하라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ECHO 360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컨퍼런스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포르쉐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익사이트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세미나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메가스터디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콘서트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데뷰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추가촬영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서울디자인 국제포럼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로드쇼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EY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시상식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더샾갤러리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VIP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구스아일랜드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BCS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시음회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KJWP 2020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시상식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카페쇼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앱손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워커힐전시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의료정보학회 추계학술대회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아동학대예방의날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기념식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녹색성장 토론회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KT 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코리아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리더스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컨퍼런스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디지털 뉴딜펀드 사업설명회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인공지능그랜드챌린지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지식서비스 융합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컨퍼런스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금융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9D3AE18B-95E7-43B0-92DF-100C1A58ADE6}"/>
              </a:ext>
            </a:extLst>
          </p:cNvPr>
          <p:cNvCxnSpPr/>
          <p:nvPr/>
        </p:nvCxnSpPr>
        <p:spPr>
          <a:xfrm flipV="1">
            <a:off x="1383289" y="159635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">
            <a:extLst>
              <a:ext uri="{FF2B5EF4-FFF2-40B4-BE49-F238E27FC236}">
                <a16:creationId xmlns:a16="http://schemas.microsoft.com/office/drawing/2014/main" id="{191DD6E4-2454-46DD-9960-981845B68A65}"/>
              </a:ext>
            </a:extLst>
          </p:cNvPr>
          <p:cNvSpPr/>
          <p:nvPr/>
        </p:nvSpPr>
        <p:spPr>
          <a:xfrm>
            <a:off x="1720982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2020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8B45C0A-1436-49BC-91D3-0039DFDC7086}"/>
              </a:ext>
            </a:extLst>
          </p:cNvPr>
          <p:cNvSpPr/>
          <p:nvPr/>
        </p:nvSpPr>
        <p:spPr>
          <a:xfrm>
            <a:off x="1301882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9833B5E-0F34-4912-B05A-35E5AF2E49EC}"/>
              </a:ext>
            </a:extLst>
          </p:cNvPr>
          <p:cNvCxnSpPr/>
          <p:nvPr/>
        </p:nvCxnSpPr>
        <p:spPr>
          <a:xfrm flipH="1">
            <a:off x="1374220" y="139325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CBC1035A-0BB5-4F99-B4D0-15FDF953EA61}"/>
              </a:ext>
            </a:extLst>
          </p:cNvPr>
          <p:cNvCxnSpPr/>
          <p:nvPr/>
        </p:nvCxnSpPr>
        <p:spPr>
          <a:xfrm flipV="1">
            <a:off x="3473413" y="159635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E0509376-2C8F-478E-A91B-6F7DAF3DB8C9}"/>
              </a:ext>
            </a:extLst>
          </p:cNvPr>
          <p:cNvSpPr/>
          <p:nvPr/>
        </p:nvSpPr>
        <p:spPr>
          <a:xfrm>
            <a:off x="3811106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2021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72E4D26B-8954-4C1C-BB12-9F41D2F908C9}"/>
              </a:ext>
            </a:extLst>
          </p:cNvPr>
          <p:cNvSpPr/>
          <p:nvPr/>
        </p:nvSpPr>
        <p:spPr>
          <a:xfrm>
            <a:off x="3392006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CAD9B75E-7B55-41F7-8541-F4A38B23DA1E}"/>
              </a:ext>
            </a:extLst>
          </p:cNvPr>
          <p:cNvCxnSpPr/>
          <p:nvPr/>
        </p:nvCxnSpPr>
        <p:spPr>
          <a:xfrm flipH="1">
            <a:off x="3463443" y="139325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">
            <a:extLst>
              <a:ext uri="{FF2B5EF4-FFF2-40B4-BE49-F238E27FC236}">
                <a16:creationId xmlns:a16="http://schemas.microsoft.com/office/drawing/2014/main" id="{2B927C78-993A-4C9A-9C23-ED388AD987F2}"/>
              </a:ext>
            </a:extLst>
          </p:cNvPr>
          <p:cNvCxnSpPr/>
          <p:nvPr/>
        </p:nvCxnSpPr>
        <p:spPr>
          <a:xfrm flipV="1">
            <a:off x="5629094" y="159000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">
            <a:extLst>
              <a:ext uri="{FF2B5EF4-FFF2-40B4-BE49-F238E27FC236}">
                <a16:creationId xmlns:a16="http://schemas.microsoft.com/office/drawing/2014/main" id="{044E8AA4-347E-495E-88FD-9025FE866889}"/>
              </a:ext>
            </a:extLst>
          </p:cNvPr>
          <p:cNvSpPr/>
          <p:nvPr/>
        </p:nvSpPr>
        <p:spPr>
          <a:xfrm>
            <a:off x="5966787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B438A612-80EB-4C30-B33E-E2E2052601D7}"/>
              </a:ext>
            </a:extLst>
          </p:cNvPr>
          <p:cNvSpPr/>
          <p:nvPr/>
        </p:nvSpPr>
        <p:spPr>
          <a:xfrm>
            <a:off x="5547687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CF4C0F3-BA53-46EC-B9FC-AD939D428D49}"/>
              </a:ext>
            </a:extLst>
          </p:cNvPr>
          <p:cNvCxnSpPr/>
          <p:nvPr/>
        </p:nvCxnSpPr>
        <p:spPr>
          <a:xfrm flipH="1">
            <a:off x="5631824" y="138690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>
            <a:extLst>
              <a:ext uri="{FF2B5EF4-FFF2-40B4-BE49-F238E27FC236}">
                <a16:creationId xmlns:a16="http://schemas.microsoft.com/office/drawing/2014/main" id="{8B348AB9-99FB-AF3E-AB2C-F413C1FF87C0}"/>
              </a:ext>
            </a:extLst>
          </p:cNvPr>
          <p:cNvSpPr txBox="1"/>
          <p:nvPr/>
        </p:nvSpPr>
        <p:spPr>
          <a:xfrm>
            <a:off x="5456237" y="1962435"/>
            <a:ext cx="1980029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부산 모터쇼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넥센타이어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이스라엘 수교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기념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VIP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갈라디너쇼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도요타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홍보 부스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예술적 삶과 건축강의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카카오모빌티리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팝업 부스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제일은행 행사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아시안선수권 대회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헌혈의 날 기념식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대한흉부심장혈관외과학회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NAVER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Cloud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대전세미나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하나은행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인비테이셔널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홍보관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목재 문화 페스티벌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삼성물산 홍보관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펫페어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킨텍스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주주총회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경상북도교육청 발명체험교육관 개관식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WLS2022 LG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교촌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레이디스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골프대회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 산업의 브랜드파워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 Service </a:t>
            </a:r>
            <a:r>
              <a:rPr lang="en-US" altLang="ko-KR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Cahmpion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Awards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전주국제영화제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NAVER NOW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프로모션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어린이날 기념식</a:t>
            </a:r>
            <a:b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국민경제 자문회의 정책 포럼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메가스터디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입시설명회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삼성물산 홍보관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화웨이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파트너스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데이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주주총회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토요타 레이싱 클래스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서린빌딩 오픈하우스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동학농민운동 기념식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환자안전 서포터즈 발대식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궁중 문화축전 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환경의날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기념식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목재 문화 페스티벌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헌혈의날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기념식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제일은행본점 트리 철수 보조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골프 대중화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선포식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 Global Research Briefing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착한 일자리 기업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여성 신문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신년하례식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및 미상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체육대상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학부모가 뽑은 교육브랜드대상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한국에서 가장 존경받는 기업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거점오피스 홍보 및 마케팅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온서울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건강온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조합원 총회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더샵갤러리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부동산 강연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 산업의 브랜드파워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오뚜기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신제품 보도촬영 및 기자 간담회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지멘스 디지털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엔터프라이스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전략 세미나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여성이 뽑은 최고의 명품 대상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머니쇼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하나금융그룹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파리바게트 신규매장 런칭 샘플링 이벤트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조안리의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출판 기념회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아트컬렉팅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강연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나는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미술경매로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돈번다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강연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 IHG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쇼케이스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 행사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미니언즈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비스포크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제트봇먀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오프라인 이벤트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 심포지엄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19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화학탐구프런티어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페스티벌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부산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198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0"/>
            <a:ext cx="635000" cy="292100"/>
          </a:xfrm>
          <a:prstGeom prst="rect">
            <a:avLst/>
          </a:prstGeom>
          <a:solidFill>
            <a:srgbClr val="536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12" name="Picture 2" descr="G:\1.Bizone plus\-- Bizone plus\Bizone plus 자료\(주)비즈원플러스 - 브로슈어,회사소개서,사훈,사진,대봉투시안\(주)비즈원플러스 회사소개서\비즈원 회사소개서_페이지_09.png"/>
          <p:cNvPicPr>
            <a:picLocks noChangeAspect="1" noChangeArrowheads="1"/>
          </p:cNvPicPr>
          <p:nvPr/>
        </p:nvPicPr>
        <p:blipFill>
          <a:blip r:embed="rId3" cstate="print"/>
          <a:srcRect r="84375" b="44601"/>
          <a:stretch>
            <a:fillRect/>
          </a:stretch>
        </p:blipFill>
        <p:spPr bwMode="auto">
          <a:xfrm>
            <a:off x="0" y="-25295"/>
            <a:ext cx="1071546" cy="5613295"/>
          </a:xfrm>
          <a:prstGeom prst="rect">
            <a:avLst/>
          </a:prstGeom>
          <a:noFill/>
        </p:spPr>
      </p:pic>
      <p:sp>
        <p:nvSpPr>
          <p:cNvPr id="190" name="TextBox 4"/>
          <p:cNvSpPr txBox="1"/>
          <p:nvPr/>
        </p:nvSpPr>
        <p:spPr>
          <a:xfrm>
            <a:off x="3295323" y="1997805"/>
            <a:ext cx="2008883" cy="795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평창동계올림픽 기아자동차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쇼케이스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평창동계올림픽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성화봉송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평창동계올림픽 삼성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KT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Flame Stop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평창동계패럴림픽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기아자동차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쇼케이스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커넥트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갤럭시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SDS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춘천센터 기공식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타임스퀘어 연간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롯데월드몰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연간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GKL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세븐럭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연간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참이슬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인도어 연간프로모션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제일은행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착한목소리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프로젝트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현대상용차 히어로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VIP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인비테이셔널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고아웃캠프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구스아일랜드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골프대회 옥수수 홍보부스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넥센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타이어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어워즈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다인정공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임직원 초청행사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다비치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콘서트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B.A.P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콘서트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서울도시농업박람회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몬스타엑스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콘서트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현대건설기계옥션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찾아가는 카카오페이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동양생명 연도대상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삼성화재 연도대상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ING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생명 연도대상 시상식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現오렌지라이프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매트라이프 연도대상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아프로존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녹색 경영대상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규제 혁신 토론회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청와대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광주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IOT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가전로봇 박람회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HERA UV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미스트쿠션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팝업스토어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GU KOREA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팝업스토어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도심속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목장 나들이 체험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모두투어 여행박람회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로이킴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콘서트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CJ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대한통운 슈퍼레이스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멀버리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패션쇼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아모레퍼시픽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73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창립기념식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성남시국제의료관광컨벤션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암웨이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엣모스피어스카이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런칭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 특성화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마이스터고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미래직업교육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KISS NEW YORK – Shall We Kiss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팝업스토어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U+ 3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쿠션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마스터스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당구대회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브라보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키즈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페스티벌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KB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국민카드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YELLOWEEN EDM FESTIVAL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한율 달빛유자 달빛다방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한국시리즈 개막식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가을여행주간 홍보부스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DEVIEW 2018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크러쉬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콘서트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암웨이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아티스트리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시그니처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런칭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행사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블리자드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하스스톤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스트리머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대전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길재단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심청효행대상 콘서트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아시아경제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연비왕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대회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IZONE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프로듀스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48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쇼케이스콘서트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서울카페쇼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EPSON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아시아경제 금융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이경제술타민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인도어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MIRHRIL KOREA LANCHING PARTY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DSR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글로벌 한마당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창대핫멜시트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창립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기념 송년회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평택항만공사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한중물류협력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세미나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네이버뷰티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YEAR END PARTY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어워즈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NC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다이노스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패밀리데이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KBO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골든글러브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 MANNAFEST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브랜뉴이어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콘서트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타임스퀘어 카운트다운 콘서트 대행총괄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Spider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클럽 송년파티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BMW X RANGE WINTER EXHIBITION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우리은행 제야음악회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9" name="TextBox 3"/>
          <p:cNvSpPr txBox="1"/>
          <p:nvPr/>
        </p:nvSpPr>
        <p:spPr>
          <a:xfrm>
            <a:off x="1242593" y="2008346"/>
            <a:ext cx="1859805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하례식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증권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파생상품 시장 개장식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AIA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생명 연도대상 시상식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푸조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씨트로엥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신차 발표회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월드 테이블 소스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김성령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팬포토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이벤트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서울 국제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소싱페어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서울모터쇼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푸조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씨트로엥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LGU+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프로야구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앱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프로모션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딜라이트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사전 프로모션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그랜드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오픈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코바전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ING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생명 연도대상 시상식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Display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서울파주 어린이날 행사 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부산 스퀘어 패션쇼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어린이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홍초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프로모션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애널리스트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시상식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조르단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180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기념 전시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한경레이디스컵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골프대회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베로카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샘플링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IC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나들목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개통식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 국제 만화마켓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여름 밤의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MAXMAN FEVER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U+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멤버쉽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한여름밤의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낭만극장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태양광 엑스포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에너지공사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도량 살리기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협약식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제네시스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챔피언쉽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케이샵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DEVIEW 2017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민주 평화 통일 자문회의 출범식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화성시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평화가 허락한 소풍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모두투어 여행 박람회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G-Star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컨퍼런스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경기대 소방 영웅의 날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디자이너 팝업스토어 패션쇼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대구 국제 미래자동차 엑스포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현대모비스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터닝메카드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대회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평창올림픽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G-100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성화봉송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콘서트 행사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포스코콘서트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남양주 슬로라이프 국제대회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SK-II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화장품 프로모션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Audi R8 Launch Training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한강 몽땅 축제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KB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국민카드 청춘대로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프리마켓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쌍용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신차 발표회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국제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오디오쇼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멜론홍보관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김과장 홍보 프로모션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대중문화예술 제작스태프 대상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미용실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파트너스데이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DMC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국제컨퍼런스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TOYOTA WORKSHOP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네이버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사용자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커넥트데이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MBC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마이리틀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패밀리 페스티벌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국세청 세우리 기자단 발대식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LG TV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신제품 발표회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주주총회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FORD SUV EVENT GO DO CAMP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제일은행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88th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한마음 페스티벌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아식스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쿨런 마라톤 대회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바바리안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모터스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사내 체육대회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Spider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클럽 송년파티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D19E05B-4988-40E4-BA65-E136D45EBEF1}"/>
              </a:ext>
            </a:extLst>
          </p:cNvPr>
          <p:cNvSpPr txBox="1"/>
          <p:nvPr/>
        </p:nvSpPr>
        <p:spPr>
          <a:xfrm>
            <a:off x="5385430" y="1997805"/>
            <a:ext cx="1620957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DECONOMY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 동계올림픽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기념 콘서트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모두투어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이니스프리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플레이그린 페스티벌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성남 의료 관광 컨벤션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포스코 콘서트</a:t>
            </a: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한화생명 연도대상 시상식</a:t>
            </a: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교보생명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고객보장대상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삼성카드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홀가분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나눔박스</a:t>
            </a:r>
            <a:endParaRPr lang="ko-KR" altLang="en-US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KBO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올스타전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CJ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대한통훈 슈퍼레이스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FW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블랙야크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컨벤션</a:t>
            </a: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LGU+ 3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쿠션 당구대회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삼성전자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스타파트너스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데이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무대연출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쌍용자동차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미디어데이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주주총회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서울모터쇼 푸조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씨트로엥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슈퍼레이스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챔피언쉽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AMK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패밀리데이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롯데터워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불꽃축제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자율주행 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AP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이노베이션 데이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사회성과 인센티브 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SKT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기자간담회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대구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치맥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페스티벌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레드락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녹색경영대상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뉴푸조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508SW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보도촬영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 세계 태권도한마당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고양시 물놀이 한마당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우리은행 준공식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카트라이더 이벤트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푸조 팝업 전시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국제물주간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세미원정원 기념식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간호정책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선포식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한국영화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 기념식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비즈 엑스포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쌍용자동차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할로윈데이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지스타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알피지리퍼블릭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AMK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연말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송년의밤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영동대로 카운트다운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롯데뉴커머스데이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신고리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3,4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호기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준공식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콜랩코리아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스페셜나잇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파티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구스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아일랜드 스키장 프로모션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9D3AE18B-95E7-43B0-92DF-100C1A58ADE6}"/>
              </a:ext>
            </a:extLst>
          </p:cNvPr>
          <p:cNvCxnSpPr/>
          <p:nvPr/>
        </p:nvCxnSpPr>
        <p:spPr>
          <a:xfrm flipV="1">
            <a:off x="1383289" y="159635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">
            <a:extLst>
              <a:ext uri="{FF2B5EF4-FFF2-40B4-BE49-F238E27FC236}">
                <a16:creationId xmlns:a16="http://schemas.microsoft.com/office/drawing/2014/main" id="{191DD6E4-2454-46DD-9960-981845B68A65}"/>
              </a:ext>
            </a:extLst>
          </p:cNvPr>
          <p:cNvSpPr/>
          <p:nvPr/>
        </p:nvSpPr>
        <p:spPr>
          <a:xfrm>
            <a:off x="1720982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8B45C0A-1436-49BC-91D3-0039DFDC7086}"/>
              </a:ext>
            </a:extLst>
          </p:cNvPr>
          <p:cNvSpPr/>
          <p:nvPr/>
        </p:nvSpPr>
        <p:spPr>
          <a:xfrm>
            <a:off x="1301882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9833B5E-0F34-4912-B05A-35E5AF2E49EC}"/>
              </a:ext>
            </a:extLst>
          </p:cNvPr>
          <p:cNvCxnSpPr/>
          <p:nvPr/>
        </p:nvCxnSpPr>
        <p:spPr>
          <a:xfrm flipH="1">
            <a:off x="1374220" y="139325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CBC1035A-0BB5-4F99-B4D0-15FDF953EA61}"/>
              </a:ext>
            </a:extLst>
          </p:cNvPr>
          <p:cNvCxnSpPr/>
          <p:nvPr/>
        </p:nvCxnSpPr>
        <p:spPr>
          <a:xfrm flipV="1">
            <a:off x="3473413" y="159635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E0509376-2C8F-478E-A91B-6F7DAF3DB8C9}"/>
              </a:ext>
            </a:extLst>
          </p:cNvPr>
          <p:cNvSpPr/>
          <p:nvPr/>
        </p:nvSpPr>
        <p:spPr>
          <a:xfrm>
            <a:off x="3811106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2018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72E4D26B-8954-4C1C-BB12-9F41D2F908C9}"/>
              </a:ext>
            </a:extLst>
          </p:cNvPr>
          <p:cNvSpPr/>
          <p:nvPr/>
        </p:nvSpPr>
        <p:spPr>
          <a:xfrm>
            <a:off x="3392006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CAD9B75E-7B55-41F7-8541-F4A38B23DA1E}"/>
              </a:ext>
            </a:extLst>
          </p:cNvPr>
          <p:cNvCxnSpPr/>
          <p:nvPr/>
        </p:nvCxnSpPr>
        <p:spPr>
          <a:xfrm flipH="1">
            <a:off x="3463443" y="139325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">
            <a:extLst>
              <a:ext uri="{FF2B5EF4-FFF2-40B4-BE49-F238E27FC236}">
                <a16:creationId xmlns:a16="http://schemas.microsoft.com/office/drawing/2014/main" id="{2B927C78-993A-4C9A-9C23-ED388AD987F2}"/>
              </a:ext>
            </a:extLst>
          </p:cNvPr>
          <p:cNvCxnSpPr/>
          <p:nvPr/>
        </p:nvCxnSpPr>
        <p:spPr>
          <a:xfrm flipV="1">
            <a:off x="5629094" y="159000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">
            <a:extLst>
              <a:ext uri="{FF2B5EF4-FFF2-40B4-BE49-F238E27FC236}">
                <a16:creationId xmlns:a16="http://schemas.microsoft.com/office/drawing/2014/main" id="{044E8AA4-347E-495E-88FD-9025FE866889}"/>
              </a:ext>
            </a:extLst>
          </p:cNvPr>
          <p:cNvSpPr/>
          <p:nvPr/>
        </p:nvSpPr>
        <p:spPr>
          <a:xfrm>
            <a:off x="5966787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2019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B438A612-80EB-4C30-B33E-E2E2052601D7}"/>
              </a:ext>
            </a:extLst>
          </p:cNvPr>
          <p:cNvSpPr/>
          <p:nvPr/>
        </p:nvSpPr>
        <p:spPr>
          <a:xfrm>
            <a:off x="5547687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CF4C0F3-BA53-46EC-B9FC-AD939D428D49}"/>
              </a:ext>
            </a:extLst>
          </p:cNvPr>
          <p:cNvCxnSpPr/>
          <p:nvPr/>
        </p:nvCxnSpPr>
        <p:spPr>
          <a:xfrm flipH="1">
            <a:off x="5631824" y="138690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27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0"/>
            <a:ext cx="635000" cy="292100"/>
          </a:xfrm>
          <a:prstGeom prst="rect">
            <a:avLst/>
          </a:prstGeom>
          <a:solidFill>
            <a:srgbClr val="536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89" name="TextBox 3"/>
          <p:cNvSpPr txBox="1"/>
          <p:nvPr/>
        </p:nvSpPr>
        <p:spPr>
          <a:xfrm>
            <a:off x="1203953" y="2008346"/>
            <a:ext cx="16401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삼성전자 B2B 가전 옵션판촉 연간대행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03953" y="5208746"/>
            <a:ext cx="16914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SAMSUNG Global Conference 2014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03953" y="5742146"/>
            <a:ext cx="16081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한경TV 세계경제금융 컨퍼런스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03953" y="7235666"/>
            <a:ext cx="16209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환경부 중앙환경 정책위원회 분과회의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203953" y="7982426"/>
            <a:ext cx="15600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대신 메탈라이징 창립30주년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83289" y="159635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5"/>
          <p:cNvSpPr/>
          <p:nvPr/>
        </p:nvSpPr>
        <p:spPr>
          <a:xfrm>
            <a:off x="1720982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2014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1882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93" name="TextBox 7"/>
          <p:cNvSpPr txBox="1"/>
          <p:nvPr/>
        </p:nvSpPr>
        <p:spPr>
          <a:xfrm>
            <a:off x="1219332" y="2115026"/>
            <a:ext cx="12442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부산 모터쇼 아우디관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4" name="TextBox 8"/>
          <p:cNvSpPr txBox="1"/>
          <p:nvPr/>
        </p:nvSpPr>
        <p:spPr>
          <a:xfrm>
            <a:off x="1219332" y="2221706"/>
            <a:ext cx="12442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부산 모터쇼 도요타관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5" name="TextBox 9"/>
          <p:cNvSpPr txBox="1"/>
          <p:nvPr/>
        </p:nvSpPr>
        <p:spPr>
          <a:xfrm>
            <a:off x="1219332" y="2328386"/>
            <a:ext cx="13035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던전앤파이터 페스티벌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332" y="2435066"/>
            <a:ext cx="13035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파리바게뜨 전략발표회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332" y="2541746"/>
            <a:ext cx="7681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굿게임쇼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332" y="2648426"/>
            <a:ext cx="13099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코바전-삼아프로사운드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332" y="2755106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나노 코리아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332" y="2861786"/>
            <a:ext cx="8050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도요타 에코미션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332" y="2968466"/>
            <a:ext cx="11544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렉서스 뉴CT 200LH 전시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332" y="3075146"/>
            <a:ext cx="7457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경제 포럼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9332" y="3181826"/>
            <a:ext cx="8050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베이비페어 디토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332" y="3288506"/>
            <a:ext cx="8050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유아박람회 디토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9332" y="3395186"/>
            <a:ext cx="6094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인쇄산업전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9332" y="3501866"/>
            <a:ext cx="102303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서울베이비페어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9332" y="3608546"/>
            <a:ext cx="886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Akamai KGC전시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9332" y="3715226"/>
            <a:ext cx="10262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국제 식품 산업전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9332" y="3821906"/>
            <a:ext cx="8306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창조 경제 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19332" y="3928586"/>
            <a:ext cx="4395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카페쇼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19332" y="4035266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토요타 쇼룸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9332" y="4141946"/>
            <a:ext cx="5245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펫박람회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19332" y="4248626"/>
            <a:ext cx="7200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요넥스 패션쇼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19332" y="4355306"/>
            <a:ext cx="7457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경제 포럼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19332" y="4461986"/>
            <a:ext cx="12442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인천 그린뷰티 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9332" y="4568666"/>
            <a:ext cx="13035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오토차이나 넥센타이어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19332" y="4675346"/>
            <a:ext cx="1159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GM대우 경영현황 설명회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19332" y="4782026"/>
            <a:ext cx="8306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닛산 신차 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19332" y="4888706"/>
            <a:ext cx="11160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씨트로앵 C4 신차발표회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19332" y="4995386"/>
            <a:ext cx="8306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푸조 신차 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19332" y="5102066"/>
            <a:ext cx="10005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도요타 딜러 컨퍼런스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19332" y="5315426"/>
            <a:ext cx="10005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아우디 라이브 콘서트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19332" y="5422106"/>
            <a:ext cx="12442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인천 그린뷰티 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19332" y="5528786"/>
            <a:ext cx="8050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김연아 아이스쇼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19332" y="5635466"/>
            <a:ext cx="8531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의장과의 대화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19332" y="5848826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수협보험 연도상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219332" y="5955506"/>
            <a:ext cx="11961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보테가 베네타 명품 컬렉션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219332" y="6062186"/>
            <a:ext cx="12811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 손해보험 연도상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219332" y="6168866"/>
            <a:ext cx="9284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DDP 개관기념 포럼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19332" y="6275546"/>
            <a:ext cx="7200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물의날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19332" y="6382226"/>
            <a:ext cx="13724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3D 지상파 캠페인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19332" y="6488906"/>
            <a:ext cx="1311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3D TV 드라마 제작발표회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19332" y="6595586"/>
            <a:ext cx="11705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메리츠화재 연도상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9332" y="6702266"/>
            <a:ext cx="12666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 SUPEX 추구상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219332" y="6808946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내시경 학회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219332" y="6915626"/>
            <a:ext cx="10005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아모레 연도상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219332" y="7022306"/>
            <a:ext cx="13292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MG손해보험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219332" y="7128986"/>
            <a:ext cx="11095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11번가 쇼킹딜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219332" y="7342346"/>
            <a:ext cx="10743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GM 디자인센터 개관식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219332" y="7449026"/>
            <a:ext cx="1340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 이비인후과학회 학술대회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19332" y="7555706"/>
            <a:ext cx="11705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청호 나이스 신제품발표회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19332" y="7662386"/>
            <a:ext cx="12554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 신장학회 춘계학술대회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19332" y="7769066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더클라스 양주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219332" y="7875746"/>
            <a:ext cx="11352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19회 환경의날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06" name="직선 연결선 205"/>
          <p:cNvCxnSpPr/>
          <p:nvPr/>
        </p:nvCxnSpPr>
        <p:spPr>
          <a:xfrm flipH="1">
            <a:off x="1374220" y="139325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73413" y="159635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/>
          <p:nvPr/>
        </p:nvSpPr>
        <p:spPr>
          <a:xfrm>
            <a:off x="3811106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2006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90" name="TextBox 4"/>
          <p:cNvSpPr txBox="1"/>
          <p:nvPr/>
        </p:nvSpPr>
        <p:spPr>
          <a:xfrm>
            <a:off x="3277579" y="2016855"/>
            <a:ext cx="16401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삼성전자 B2B 가전 옵션판촉 연간대행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7579" y="2123535"/>
            <a:ext cx="12186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서울모터쇼 토요타관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7579" y="2230215"/>
            <a:ext cx="14542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서울모터쇼 푸조&amp;씨트로앵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7579" y="2336895"/>
            <a:ext cx="8899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지맨스 패밀리데이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7579" y="2443575"/>
            <a:ext cx="12186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모두투어 여행박람회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7579" y="2550255"/>
            <a:ext cx="13035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던전앤파이터 페스티벌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7579" y="2656935"/>
            <a:ext cx="13885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2015년 파리바게뜨 전략발표회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7579" y="2763615"/>
            <a:ext cx="9156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토요타 딜러 컨벤션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7579" y="2870295"/>
            <a:ext cx="7200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요넥스 패션쇼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7579" y="2976975"/>
            <a:ext cx="8050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아반떼 큐레이션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7579" y="3083655"/>
            <a:ext cx="17219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튼튼쑥쑥어린이 안전, 건강 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7579" y="3190335"/>
            <a:ext cx="16514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2015,베이비엑스포-우유자조금위원회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7579" y="3297015"/>
            <a:ext cx="12554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국립중앙도서관 특별 전시회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7579" y="3403695"/>
            <a:ext cx="12442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씨티 스케이프 코리아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7579" y="3510375"/>
            <a:ext cx="8531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한국전자전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7579" y="3617055"/>
            <a:ext cx="9124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BIXPO 2015 LG관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77579" y="3723735"/>
            <a:ext cx="8531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2015한국 산업전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7579" y="3830415"/>
            <a:ext cx="9380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프레지던츠컵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77579" y="3937095"/>
            <a:ext cx="1669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프레지던츠컴 조직위원회 출범식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77579" y="4043775"/>
            <a:ext cx="1524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롯데백화점 러블리 영 콘서트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02598" y="4150455"/>
            <a:ext cx="16914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SAMSUNG Global Conference 2015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7579" y="4257135"/>
            <a:ext cx="13292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아식스 쿨런 마라톤대회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77579" y="4363815"/>
            <a:ext cx="9140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광복70주년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77579" y="4470495"/>
            <a:ext cx="14510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삼성전자 반도체 평택단지 기공식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77579" y="4577175"/>
            <a:ext cx="14013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텔레콤 장애청소년 IT 챌린지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77579" y="4683855"/>
            <a:ext cx="9444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제8회 서울문화의밤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77579" y="4790535"/>
            <a:ext cx="8162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SK 신년회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77579" y="4897215"/>
            <a:ext cx="13292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MG손해보험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77579" y="5003895"/>
            <a:ext cx="16466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차세대 보안리더 양성 프로그램 인증식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77579" y="5110575"/>
            <a:ext cx="12554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잠실 메가스터디 입시설명회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77579" y="5217255"/>
            <a:ext cx="13548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세계 경제 금융 컨퍼런스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7579" y="5323935"/>
            <a:ext cx="11705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창조경제 혁신센터 출범식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77579" y="5430615"/>
            <a:ext cx="1340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롯데손해보험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77579" y="5537295"/>
            <a:ext cx="11705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동양생명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77579" y="5643975"/>
            <a:ext cx="16450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제52회 대한소화기 내시경학회 세미나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77579" y="5750655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아모레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77579" y="5857335"/>
            <a:ext cx="13660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수협 손해보험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277579" y="5964015"/>
            <a:ext cx="1340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마운틴듀 휘닉스파크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277579" y="6070695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참이슬 인도어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277579" y="6177375"/>
            <a:ext cx="9749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내분비학회 학술대회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77579" y="6284055"/>
            <a:ext cx="13917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국립 생물 자원관 어린이날 행사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77579" y="6390735"/>
            <a:ext cx="14221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생활건강 오휘 카운셀러 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77579" y="6497415"/>
            <a:ext cx="9989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한화생명 GFP 연도상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277579" y="6604095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흥국생명 연도상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77579" y="6710775"/>
            <a:ext cx="14141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라이나생명 창립 기념행사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277579" y="6817455"/>
            <a:ext cx="9829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암웨이 MPTS 세미나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277579" y="6924135"/>
            <a:ext cx="13660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충남 창조경제 혁신센터 출범식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77579" y="7030815"/>
            <a:ext cx="17540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사회성과 인센티브 출범선포및 협약식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277579" y="7137495"/>
            <a:ext cx="1269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GM 상반기 경영현황 설명회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77579" y="7244175"/>
            <a:ext cx="18149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기아자동차 제29회 한국여자오픈 골프대회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277579" y="7350855"/>
            <a:ext cx="1340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대한민국 녹색경영대상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277579" y="7457535"/>
            <a:ext cx="11657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제3회 한중 문화산업 포럼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77579" y="7564215"/>
            <a:ext cx="10262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대기질 개선 포럼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277579" y="7670895"/>
            <a:ext cx="11961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 광물 자원공사 개청식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77579" y="7777575"/>
            <a:ext cx="16450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제52회 대한 소화기내시경학회 세미나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277579" y="7884255"/>
            <a:ext cx="13019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11번가 SK와이번스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277579" y="7990935"/>
            <a:ext cx="12121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NC소프트 자전거 국토종주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277579" y="8097615"/>
            <a:ext cx="9749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세계알러지 학술대회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277579" y="8204295"/>
            <a:ext cx="11336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새빛영상 페스티발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277579" y="8310975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TV조선 글로벌 리더스 포럼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277579" y="841765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블루리본 수여식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277579" y="8524335"/>
            <a:ext cx="13035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SK건설 Biz partner 송년행사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277579" y="8631015"/>
            <a:ext cx="11448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아주대학교 힙합페스티벌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07" name="직선 연결선 206"/>
          <p:cNvCxnSpPr/>
          <p:nvPr/>
        </p:nvCxnSpPr>
        <p:spPr>
          <a:xfrm flipH="1">
            <a:off x="3463443" y="139325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629094" y="1590008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6"/>
          <p:cNvSpPr/>
          <p:nvPr/>
        </p:nvSpPr>
        <p:spPr>
          <a:xfrm>
            <a:off x="5966787" y="1002506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188" name="Rectangle 9"/>
          <p:cNvSpPr/>
          <p:nvPr/>
        </p:nvSpPr>
        <p:spPr>
          <a:xfrm>
            <a:off x="5547687" y="1923764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191" name="TextBox 5"/>
          <p:cNvSpPr txBox="1"/>
          <p:nvPr/>
        </p:nvSpPr>
        <p:spPr>
          <a:xfrm>
            <a:off x="5471360" y="1989296"/>
            <a:ext cx="13035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파리바게트 전략발표회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2" name="TextBox 6"/>
          <p:cNvSpPr txBox="1"/>
          <p:nvPr/>
        </p:nvSpPr>
        <p:spPr>
          <a:xfrm>
            <a:off x="5471360" y="2095976"/>
            <a:ext cx="1499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 신한은행 종합 업적평가대회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1360" y="2202656"/>
            <a:ext cx="7425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신년하례식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1360" y="2309336"/>
            <a:ext cx="16546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증권거래서 증권/파생상품 시장 개장식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1360" y="2416016"/>
            <a:ext cx="10005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코웨이 연도상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360" y="2522696"/>
            <a:ext cx="10005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원주 혁신도시 준공식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1360" y="2629376"/>
            <a:ext cx="8531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핸드볼 창단식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1360" y="2736056"/>
            <a:ext cx="15648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메이드 인 코리아 – 세계를 바꾸는 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1360" y="2842736"/>
            <a:ext cx="13147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서울국립정신건강센터 준공식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1360" y="2949416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서소문 근린공원 착공식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1360" y="3056096"/>
            <a:ext cx="10599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메가스터디 입시설명회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1360" y="3162776"/>
            <a:ext cx="1130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갤럭시 S7 출시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71360" y="3269456"/>
            <a:ext cx="10358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푸조 308GT line 런칭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71360" y="3376136"/>
            <a:ext cx="9957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TV 신제품 발표회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71360" y="3482816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동양생명 연도상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71360" y="3589496"/>
            <a:ext cx="18389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부산, 전남 창조경제 혁신센터 1주년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71360" y="3696176"/>
            <a:ext cx="16706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54회 대한소화기 내시경학회 세미나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71360" y="3802856"/>
            <a:ext cx="14510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고용창출 우수기업 초청 오찬행사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71360" y="3909536"/>
            <a:ext cx="1159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MBC SPORTS +2 개국식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1360" y="4016216"/>
            <a:ext cx="11095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한국야금 50주년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71360" y="4122896"/>
            <a:ext cx="9909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ING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71360" y="4229576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아모레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71360" y="4336256"/>
            <a:ext cx="14398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클라우드 바이럴 영상 촬영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71360" y="4442936"/>
            <a:ext cx="11705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기능장애인 초청 오찬행사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71360" y="4549616"/>
            <a:ext cx="11705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국토종주 자전거 타기대회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71360" y="4656296"/>
            <a:ext cx="8306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과학의 날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71360" y="4762976"/>
            <a:ext cx="14141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흥국생명 연도대상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71360" y="4869656"/>
            <a:ext cx="12811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하이트 진로 인도어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71360" y="4976336"/>
            <a:ext cx="11336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세빛영상 페스티벌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71360" y="5083016"/>
            <a:ext cx="13548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생물 다양성의 날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71360" y="5189696"/>
            <a:ext cx="15295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IOT@Home 마음나누기 캠페인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71360" y="5296376"/>
            <a:ext cx="12666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SUPEX 추구상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471360" y="5403056"/>
            <a:ext cx="9492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일산 CJ 사옥 기공식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71360" y="5509736"/>
            <a:ext cx="13051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코오로이 창립 50주년 기념식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471360" y="5616416"/>
            <a:ext cx="10599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콘푸로스트 스폰서데이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71360" y="5723096"/>
            <a:ext cx="11705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한상사랑 그림그리기 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471360" y="5829776"/>
            <a:ext cx="12843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밤도깨비 야시장 _ DDP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71360" y="5936456"/>
            <a:ext cx="17315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지산 록밸리 페스티벌 온스타일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71360" y="6043136"/>
            <a:ext cx="1476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평창 동계 올림픽 홍보대사 위촉식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471360" y="6149816"/>
            <a:ext cx="13067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리우 올림픽 선수단 초청 오찬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71360" y="6256496"/>
            <a:ext cx="17315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인천 펜타포트 락페스티벌 립톤 프로모션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471360" y="6363176"/>
            <a:ext cx="17556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해피무브 글로벌 청년봉사단 17기 수료식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471360" y="6469856"/>
            <a:ext cx="1111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아식스 쿨런 마라톤 대회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471360" y="6576536"/>
            <a:ext cx="8050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유튜브 팬페스트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471360" y="6683216"/>
            <a:ext cx="9749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인천 한류관광콘서트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471360" y="6789896"/>
            <a:ext cx="16706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55회 대한소화기 내시경학회 세미나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71360" y="6896576"/>
            <a:ext cx="14510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성실납세 캠페인송 공모전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471360" y="7003256"/>
            <a:ext cx="13981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OLED 경복궁 야간개장 전시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471360" y="7109936"/>
            <a:ext cx="17796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현대자동차 정몽구배 전국 양궁대회 2016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471360" y="7216616"/>
            <a:ext cx="9653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21회 농업인의 날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471360" y="7323296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 미스월드 코리아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471360" y="7429976"/>
            <a:ext cx="12875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삼성화재 AMC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471360" y="7536656"/>
            <a:ext cx="16145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서울대학교 개학 121주년 홈커밍데이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471360" y="7643336"/>
            <a:ext cx="12186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모두투어 여행박람회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471360" y="7750016"/>
            <a:ext cx="14141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공공기관 채용정복 박람회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471360" y="7856696"/>
            <a:ext cx="8787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에너지 대전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471360" y="7963376"/>
            <a:ext cx="8643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규제개혁장관회의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471360" y="8070056"/>
            <a:ext cx="13292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건설 Biz partner 송년행사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471360" y="8176736"/>
            <a:ext cx="17812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 12회 대한민국 스포츠 산업대상 시상식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471360" y="8283416"/>
            <a:ext cx="12698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 포스코 고객 감사의 밤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471360" y="8390096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우리은행 가산 IT금융센터 신축 기공식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471360" y="8496776"/>
            <a:ext cx="16610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 SEOUL YOU 프렌즈 활동성장 보고회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471360" y="8603456"/>
            <a:ext cx="14510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호반 베르디움 옵션판촉 연간대행</a:t>
            </a:r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08" name="직선 연결선 207"/>
          <p:cNvCxnSpPr/>
          <p:nvPr/>
        </p:nvCxnSpPr>
        <p:spPr>
          <a:xfrm flipH="1">
            <a:off x="5631824" y="1386903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3">
            <a:extLst>
              <a:ext uri="{FF2B5EF4-FFF2-40B4-BE49-F238E27FC236}">
                <a16:creationId xmlns:a16="http://schemas.microsoft.com/office/drawing/2014/main" id="{350AA8AD-8912-4285-9215-23335A047E9A}"/>
              </a:ext>
            </a:extLst>
          </p:cNvPr>
          <p:cNvSpPr/>
          <p:nvPr/>
        </p:nvSpPr>
        <p:spPr>
          <a:xfrm>
            <a:off x="279400" y="0"/>
            <a:ext cx="635000" cy="292100"/>
          </a:xfrm>
          <a:prstGeom prst="rect">
            <a:avLst/>
          </a:prstGeom>
          <a:solidFill>
            <a:srgbClr val="536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210" name="Picture 2" descr="G:\1.Bizone plus\-- Bizone plus\Bizone plus 자료\(주)비즈원플러스 - 브로슈어,회사소개서,사훈,사진,대봉투시안\(주)비즈원플러스 회사소개서\비즈원 회사소개서_페이지_09.png">
            <a:extLst>
              <a:ext uri="{FF2B5EF4-FFF2-40B4-BE49-F238E27FC236}">
                <a16:creationId xmlns:a16="http://schemas.microsoft.com/office/drawing/2014/main" id="{EFE3089E-4E83-4BE0-97EE-137AEE19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75" b="44601"/>
          <a:stretch>
            <a:fillRect/>
          </a:stretch>
        </p:blipFill>
        <p:spPr bwMode="auto">
          <a:xfrm>
            <a:off x="0" y="-25295"/>
            <a:ext cx="1071546" cy="561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0"/>
            <a:ext cx="635000" cy="292100"/>
          </a:xfrm>
          <a:prstGeom prst="rect">
            <a:avLst/>
          </a:prstGeom>
          <a:solidFill>
            <a:srgbClr val="536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209" name="Rectangle 3">
            <a:extLst>
              <a:ext uri="{FF2B5EF4-FFF2-40B4-BE49-F238E27FC236}">
                <a16:creationId xmlns:a16="http://schemas.microsoft.com/office/drawing/2014/main" id="{350AA8AD-8912-4285-9215-23335A047E9A}"/>
              </a:ext>
            </a:extLst>
          </p:cNvPr>
          <p:cNvSpPr/>
          <p:nvPr/>
        </p:nvSpPr>
        <p:spPr>
          <a:xfrm>
            <a:off x="279400" y="0"/>
            <a:ext cx="635000" cy="292100"/>
          </a:xfrm>
          <a:prstGeom prst="rect">
            <a:avLst/>
          </a:prstGeom>
          <a:solidFill>
            <a:srgbClr val="536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210" name="Picture 2" descr="G:\1.Bizone plus\-- Bizone plus\Bizone plus 자료\(주)비즈원플러스 - 브로슈어,회사소개서,사훈,사진,대봉투시안\(주)비즈원플러스 회사소개서\비즈원 회사소개서_페이지_09.png">
            <a:extLst>
              <a:ext uri="{FF2B5EF4-FFF2-40B4-BE49-F238E27FC236}">
                <a16:creationId xmlns:a16="http://schemas.microsoft.com/office/drawing/2014/main" id="{EFE3089E-4E83-4BE0-97EE-137AEE19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75" b="44601"/>
          <a:stretch>
            <a:fillRect/>
          </a:stretch>
        </p:blipFill>
        <p:spPr bwMode="auto">
          <a:xfrm>
            <a:off x="0" y="-25295"/>
            <a:ext cx="1071546" cy="5613295"/>
          </a:xfrm>
          <a:prstGeom prst="rect">
            <a:avLst/>
          </a:prstGeom>
          <a:noFill/>
        </p:spPr>
      </p:pic>
      <p:sp>
        <p:nvSpPr>
          <p:cNvPr id="200" name="TextBox 3">
            <a:extLst>
              <a:ext uri="{FF2B5EF4-FFF2-40B4-BE49-F238E27FC236}">
                <a16:creationId xmlns:a16="http://schemas.microsoft.com/office/drawing/2014/main" id="{E5D1D4A8-C0B2-44D3-BC4A-28AA6C47D68E}"/>
              </a:ext>
            </a:extLst>
          </p:cNvPr>
          <p:cNvSpPr txBox="1"/>
          <p:nvPr/>
        </p:nvSpPr>
        <p:spPr>
          <a:xfrm>
            <a:off x="1189037" y="2116508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2005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삼성전자 신제품 발표회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2005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서울 모터쇼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2005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농업인의 날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03" name="Straight Connector 6">
            <a:extLst>
              <a:ext uri="{FF2B5EF4-FFF2-40B4-BE49-F238E27FC236}">
                <a16:creationId xmlns:a16="http://schemas.microsoft.com/office/drawing/2014/main" id="{753E42B7-A52C-49F6-A4F1-BA0208C38476}"/>
              </a:ext>
            </a:extLst>
          </p:cNvPr>
          <p:cNvCxnSpPr/>
          <p:nvPr/>
        </p:nvCxnSpPr>
        <p:spPr>
          <a:xfrm flipV="1">
            <a:off x="1383289" y="1701187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5">
            <a:extLst>
              <a:ext uri="{FF2B5EF4-FFF2-40B4-BE49-F238E27FC236}">
                <a16:creationId xmlns:a16="http://schemas.microsoft.com/office/drawing/2014/main" id="{5738F0B7-0AB2-4CFD-BAB7-24C066FD1F16}"/>
              </a:ext>
            </a:extLst>
          </p:cNvPr>
          <p:cNvSpPr/>
          <p:nvPr/>
        </p:nvSpPr>
        <p:spPr>
          <a:xfrm>
            <a:off x="1720982" y="1107335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2005</a:t>
            </a:r>
          </a:p>
        </p:txBody>
      </p:sp>
      <p:sp>
        <p:nvSpPr>
          <p:cNvPr id="205" name="Rectangle 8">
            <a:extLst>
              <a:ext uri="{FF2B5EF4-FFF2-40B4-BE49-F238E27FC236}">
                <a16:creationId xmlns:a16="http://schemas.microsoft.com/office/drawing/2014/main" id="{5FCFD694-5A4C-4505-9C3D-EEFBB7965E7A}"/>
              </a:ext>
            </a:extLst>
          </p:cNvPr>
          <p:cNvSpPr/>
          <p:nvPr/>
        </p:nvSpPr>
        <p:spPr>
          <a:xfrm>
            <a:off x="1301882" y="2028593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11" name="직선 연결선 210">
            <a:extLst>
              <a:ext uri="{FF2B5EF4-FFF2-40B4-BE49-F238E27FC236}">
                <a16:creationId xmlns:a16="http://schemas.microsoft.com/office/drawing/2014/main" id="{6945E01D-0AF0-44FD-AFEF-71358B748013}"/>
              </a:ext>
            </a:extLst>
          </p:cNvPr>
          <p:cNvCxnSpPr/>
          <p:nvPr/>
        </p:nvCxnSpPr>
        <p:spPr>
          <a:xfrm flipH="1">
            <a:off x="1374220" y="1498082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5">
            <a:extLst>
              <a:ext uri="{FF2B5EF4-FFF2-40B4-BE49-F238E27FC236}">
                <a16:creationId xmlns:a16="http://schemas.microsoft.com/office/drawing/2014/main" id="{AFE444CE-58C1-4194-9597-740BD58BB668}"/>
              </a:ext>
            </a:extLst>
          </p:cNvPr>
          <p:cNvCxnSpPr/>
          <p:nvPr/>
        </p:nvCxnSpPr>
        <p:spPr>
          <a:xfrm flipV="1">
            <a:off x="3473413" y="1701187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4">
            <a:extLst>
              <a:ext uri="{FF2B5EF4-FFF2-40B4-BE49-F238E27FC236}">
                <a16:creationId xmlns:a16="http://schemas.microsoft.com/office/drawing/2014/main" id="{6971EE5C-D771-4EAC-9D02-0AA9BBF0F294}"/>
              </a:ext>
            </a:extLst>
          </p:cNvPr>
          <p:cNvSpPr/>
          <p:nvPr/>
        </p:nvSpPr>
        <p:spPr>
          <a:xfrm>
            <a:off x="3811106" y="1107335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2006</a:t>
            </a:r>
          </a:p>
        </p:txBody>
      </p:sp>
      <p:sp>
        <p:nvSpPr>
          <p:cNvPr id="214" name="Rectangle 7">
            <a:extLst>
              <a:ext uri="{FF2B5EF4-FFF2-40B4-BE49-F238E27FC236}">
                <a16:creationId xmlns:a16="http://schemas.microsoft.com/office/drawing/2014/main" id="{A1D11E07-91CA-41D6-83DA-285F93BFBD8E}"/>
              </a:ext>
            </a:extLst>
          </p:cNvPr>
          <p:cNvSpPr/>
          <p:nvPr/>
        </p:nvSpPr>
        <p:spPr>
          <a:xfrm>
            <a:off x="3392006" y="2028593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15" name="직선 연결선 214">
            <a:extLst>
              <a:ext uri="{FF2B5EF4-FFF2-40B4-BE49-F238E27FC236}">
                <a16:creationId xmlns:a16="http://schemas.microsoft.com/office/drawing/2014/main" id="{AD1B1689-D9FE-401C-A893-CCB7F6A2BA86}"/>
              </a:ext>
            </a:extLst>
          </p:cNvPr>
          <p:cNvCxnSpPr/>
          <p:nvPr/>
        </p:nvCxnSpPr>
        <p:spPr>
          <a:xfrm flipH="1">
            <a:off x="3463443" y="1498082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4">
            <a:extLst>
              <a:ext uri="{FF2B5EF4-FFF2-40B4-BE49-F238E27FC236}">
                <a16:creationId xmlns:a16="http://schemas.microsoft.com/office/drawing/2014/main" id="{A98FB0E4-05D2-464F-B3D3-897D0864E1FD}"/>
              </a:ext>
            </a:extLst>
          </p:cNvPr>
          <p:cNvCxnSpPr/>
          <p:nvPr/>
        </p:nvCxnSpPr>
        <p:spPr>
          <a:xfrm flipV="1">
            <a:off x="5629094" y="1694837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6">
            <a:extLst>
              <a:ext uri="{FF2B5EF4-FFF2-40B4-BE49-F238E27FC236}">
                <a16:creationId xmlns:a16="http://schemas.microsoft.com/office/drawing/2014/main" id="{D29A1E7B-927C-481C-8B78-5521DF44E97A}"/>
              </a:ext>
            </a:extLst>
          </p:cNvPr>
          <p:cNvSpPr/>
          <p:nvPr/>
        </p:nvSpPr>
        <p:spPr>
          <a:xfrm>
            <a:off x="5966787" y="1107335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2007</a:t>
            </a:r>
          </a:p>
        </p:txBody>
      </p:sp>
      <p:sp>
        <p:nvSpPr>
          <p:cNvPr id="218" name="Rectangle 9">
            <a:extLst>
              <a:ext uri="{FF2B5EF4-FFF2-40B4-BE49-F238E27FC236}">
                <a16:creationId xmlns:a16="http://schemas.microsoft.com/office/drawing/2014/main" id="{8DAF2E73-5606-4561-A766-3CA9235030A4}"/>
              </a:ext>
            </a:extLst>
          </p:cNvPr>
          <p:cNvSpPr/>
          <p:nvPr/>
        </p:nvSpPr>
        <p:spPr>
          <a:xfrm>
            <a:off x="5547687" y="2028593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19" name="직선 연결선 218">
            <a:extLst>
              <a:ext uri="{FF2B5EF4-FFF2-40B4-BE49-F238E27FC236}">
                <a16:creationId xmlns:a16="http://schemas.microsoft.com/office/drawing/2014/main" id="{2837D740-B3BF-4EA5-BE6D-915B1C2B9EEC}"/>
              </a:ext>
            </a:extLst>
          </p:cNvPr>
          <p:cNvCxnSpPr/>
          <p:nvPr/>
        </p:nvCxnSpPr>
        <p:spPr>
          <a:xfrm flipH="1">
            <a:off x="5631824" y="1491732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4">
            <a:extLst>
              <a:ext uri="{FF2B5EF4-FFF2-40B4-BE49-F238E27FC236}">
                <a16:creationId xmlns:a16="http://schemas.microsoft.com/office/drawing/2014/main" id="{CA749A66-1CA2-4476-B691-56614D4D72C5}"/>
              </a:ext>
            </a:extLst>
          </p:cNvPr>
          <p:cNvSpPr txBox="1"/>
          <p:nvPr/>
        </p:nvSpPr>
        <p:spPr>
          <a:xfrm>
            <a:off x="3295323" y="210263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2006 SK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신년하례식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2006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부산 모터쇼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2006 G-Star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게임전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1" name="TextBox 4">
            <a:extLst>
              <a:ext uri="{FF2B5EF4-FFF2-40B4-BE49-F238E27FC236}">
                <a16:creationId xmlns:a16="http://schemas.microsoft.com/office/drawing/2014/main" id="{61A03AA2-E0CE-45DC-8E3E-FA122C5383B2}"/>
              </a:ext>
            </a:extLst>
          </p:cNvPr>
          <p:cNvSpPr txBox="1"/>
          <p:nvPr/>
        </p:nvSpPr>
        <p:spPr>
          <a:xfrm>
            <a:off x="5442339" y="2116508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베트남 기공식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신한은행 추석 톨게이트 귀성객 행사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2007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여주 명품 아울렛 그랜드 오픈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3" name="TextBox 3">
            <a:extLst>
              <a:ext uri="{FF2B5EF4-FFF2-40B4-BE49-F238E27FC236}">
                <a16:creationId xmlns:a16="http://schemas.microsoft.com/office/drawing/2014/main" id="{728B7BC5-D919-49CE-A914-D6C2C5CCC851}"/>
              </a:ext>
            </a:extLst>
          </p:cNvPr>
          <p:cNvSpPr txBox="1"/>
          <p:nvPr/>
        </p:nvSpPr>
        <p:spPr>
          <a:xfrm>
            <a:off x="1189037" y="5087054"/>
            <a:ext cx="16562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2008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익령시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한의학 문화축제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2008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아시아 역도 선수권 대회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4" name="Straight Connector 6">
            <a:extLst>
              <a:ext uri="{FF2B5EF4-FFF2-40B4-BE49-F238E27FC236}">
                <a16:creationId xmlns:a16="http://schemas.microsoft.com/office/drawing/2014/main" id="{2E50DCBF-878F-41BD-AB0F-2244F97DC1C8}"/>
              </a:ext>
            </a:extLst>
          </p:cNvPr>
          <p:cNvCxnSpPr/>
          <p:nvPr/>
        </p:nvCxnSpPr>
        <p:spPr>
          <a:xfrm flipV="1">
            <a:off x="1383289" y="4671733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5">
            <a:extLst>
              <a:ext uri="{FF2B5EF4-FFF2-40B4-BE49-F238E27FC236}">
                <a16:creationId xmlns:a16="http://schemas.microsoft.com/office/drawing/2014/main" id="{0FBFD1F7-17A2-4F49-88B8-93B732AF4467}"/>
              </a:ext>
            </a:extLst>
          </p:cNvPr>
          <p:cNvSpPr/>
          <p:nvPr/>
        </p:nvSpPr>
        <p:spPr>
          <a:xfrm>
            <a:off x="1720982" y="4077881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2008</a:t>
            </a:r>
          </a:p>
        </p:txBody>
      </p:sp>
      <p:sp>
        <p:nvSpPr>
          <p:cNvPr id="226" name="Rectangle 8">
            <a:extLst>
              <a:ext uri="{FF2B5EF4-FFF2-40B4-BE49-F238E27FC236}">
                <a16:creationId xmlns:a16="http://schemas.microsoft.com/office/drawing/2014/main" id="{41AE3582-7BD0-46C8-8CE5-452B2A067A32}"/>
              </a:ext>
            </a:extLst>
          </p:cNvPr>
          <p:cNvSpPr/>
          <p:nvPr/>
        </p:nvSpPr>
        <p:spPr>
          <a:xfrm>
            <a:off x="1301882" y="4999139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7" name="직선 연결선 226">
            <a:extLst>
              <a:ext uri="{FF2B5EF4-FFF2-40B4-BE49-F238E27FC236}">
                <a16:creationId xmlns:a16="http://schemas.microsoft.com/office/drawing/2014/main" id="{3B7D7AB6-AED4-4EDC-A69C-D10A9D9AE80B}"/>
              </a:ext>
            </a:extLst>
          </p:cNvPr>
          <p:cNvCxnSpPr/>
          <p:nvPr/>
        </p:nvCxnSpPr>
        <p:spPr>
          <a:xfrm flipH="1">
            <a:off x="1374220" y="4468628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5">
            <a:extLst>
              <a:ext uri="{FF2B5EF4-FFF2-40B4-BE49-F238E27FC236}">
                <a16:creationId xmlns:a16="http://schemas.microsoft.com/office/drawing/2014/main" id="{8F7AC33C-A992-47E4-8E3A-34BEBD5B4206}"/>
              </a:ext>
            </a:extLst>
          </p:cNvPr>
          <p:cNvCxnSpPr/>
          <p:nvPr/>
        </p:nvCxnSpPr>
        <p:spPr>
          <a:xfrm flipV="1">
            <a:off x="3473413" y="4671733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4">
            <a:extLst>
              <a:ext uri="{FF2B5EF4-FFF2-40B4-BE49-F238E27FC236}">
                <a16:creationId xmlns:a16="http://schemas.microsoft.com/office/drawing/2014/main" id="{04B1DE98-4209-42B3-AC15-030ABD5322D7}"/>
              </a:ext>
            </a:extLst>
          </p:cNvPr>
          <p:cNvSpPr/>
          <p:nvPr/>
        </p:nvSpPr>
        <p:spPr>
          <a:xfrm>
            <a:off x="3811106" y="4077881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2009</a:t>
            </a:r>
          </a:p>
        </p:txBody>
      </p:sp>
      <p:sp>
        <p:nvSpPr>
          <p:cNvPr id="230" name="Rectangle 7">
            <a:extLst>
              <a:ext uri="{FF2B5EF4-FFF2-40B4-BE49-F238E27FC236}">
                <a16:creationId xmlns:a16="http://schemas.microsoft.com/office/drawing/2014/main" id="{8A676116-B457-4288-A6E5-0B88A349C504}"/>
              </a:ext>
            </a:extLst>
          </p:cNvPr>
          <p:cNvSpPr/>
          <p:nvPr/>
        </p:nvSpPr>
        <p:spPr>
          <a:xfrm>
            <a:off x="3392006" y="4999139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31" name="직선 연결선 230">
            <a:extLst>
              <a:ext uri="{FF2B5EF4-FFF2-40B4-BE49-F238E27FC236}">
                <a16:creationId xmlns:a16="http://schemas.microsoft.com/office/drawing/2014/main" id="{420EE636-3616-466D-84E5-9D4D26208997}"/>
              </a:ext>
            </a:extLst>
          </p:cNvPr>
          <p:cNvCxnSpPr/>
          <p:nvPr/>
        </p:nvCxnSpPr>
        <p:spPr>
          <a:xfrm flipH="1">
            <a:off x="3463443" y="4468628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4">
            <a:extLst>
              <a:ext uri="{FF2B5EF4-FFF2-40B4-BE49-F238E27FC236}">
                <a16:creationId xmlns:a16="http://schemas.microsoft.com/office/drawing/2014/main" id="{C8A71121-3623-4058-A08C-F5C0395B440D}"/>
              </a:ext>
            </a:extLst>
          </p:cNvPr>
          <p:cNvCxnSpPr/>
          <p:nvPr/>
        </p:nvCxnSpPr>
        <p:spPr>
          <a:xfrm flipV="1">
            <a:off x="5629094" y="4665383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6">
            <a:extLst>
              <a:ext uri="{FF2B5EF4-FFF2-40B4-BE49-F238E27FC236}">
                <a16:creationId xmlns:a16="http://schemas.microsoft.com/office/drawing/2014/main" id="{4C7804F2-C353-48D7-9990-568C943D1211}"/>
              </a:ext>
            </a:extLst>
          </p:cNvPr>
          <p:cNvSpPr/>
          <p:nvPr/>
        </p:nvSpPr>
        <p:spPr>
          <a:xfrm>
            <a:off x="5966787" y="4077881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2010</a:t>
            </a:r>
          </a:p>
        </p:txBody>
      </p:sp>
      <p:sp>
        <p:nvSpPr>
          <p:cNvPr id="234" name="Rectangle 9">
            <a:extLst>
              <a:ext uri="{FF2B5EF4-FFF2-40B4-BE49-F238E27FC236}">
                <a16:creationId xmlns:a16="http://schemas.microsoft.com/office/drawing/2014/main" id="{8BDF7DBF-CE54-473E-8D3D-3E3C9AE23D00}"/>
              </a:ext>
            </a:extLst>
          </p:cNvPr>
          <p:cNvSpPr/>
          <p:nvPr/>
        </p:nvSpPr>
        <p:spPr>
          <a:xfrm>
            <a:off x="5547687" y="4999139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35" name="직선 연결선 234">
            <a:extLst>
              <a:ext uri="{FF2B5EF4-FFF2-40B4-BE49-F238E27FC236}">
                <a16:creationId xmlns:a16="http://schemas.microsoft.com/office/drawing/2014/main" id="{FEE0EC3F-CCB0-415F-A691-337CAC92C3E1}"/>
              </a:ext>
            </a:extLst>
          </p:cNvPr>
          <p:cNvCxnSpPr/>
          <p:nvPr/>
        </p:nvCxnSpPr>
        <p:spPr>
          <a:xfrm flipH="1">
            <a:off x="5631824" y="4462278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4">
            <a:extLst>
              <a:ext uri="{FF2B5EF4-FFF2-40B4-BE49-F238E27FC236}">
                <a16:creationId xmlns:a16="http://schemas.microsoft.com/office/drawing/2014/main" id="{9C9D6DE8-21CA-4710-9BA7-4F43BCEDD0A6}"/>
              </a:ext>
            </a:extLst>
          </p:cNvPr>
          <p:cNvSpPr txBox="1"/>
          <p:nvPr/>
        </p:nvSpPr>
        <p:spPr>
          <a:xfrm>
            <a:off x="3295323" y="5073180"/>
            <a:ext cx="1455848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 SK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신년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교례회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제주도 국제도시 기공식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멕시코 포스코 준공식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우수시장 박람회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빅뱅 콘서트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인천 세계도시 축전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7" name="TextBox 4">
            <a:extLst>
              <a:ext uri="{FF2B5EF4-FFF2-40B4-BE49-F238E27FC236}">
                <a16:creationId xmlns:a16="http://schemas.microsoft.com/office/drawing/2014/main" id="{45F0E443-6FE4-47F3-9426-A688EA1C431A}"/>
              </a:ext>
            </a:extLst>
          </p:cNvPr>
          <p:cNvSpPr txBox="1"/>
          <p:nvPr/>
        </p:nvSpPr>
        <p:spPr>
          <a:xfrm>
            <a:off x="5442339" y="5087054"/>
            <a:ext cx="17043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다보스 포럼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코리아나나이트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삼성화재 연도상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충청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국토순례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2010 G20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비즈니스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 err="1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서밋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북경 신제품 발표회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8" name="TextBox 3">
            <a:extLst>
              <a:ext uri="{FF2B5EF4-FFF2-40B4-BE49-F238E27FC236}">
                <a16:creationId xmlns:a16="http://schemas.microsoft.com/office/drawing/2014/main" id="{279E4420-68A0-4E73-9B9F-BBCB1B5FEE3E}"/>
              </a:ext>
            </a:extLst>
          </p:cNvPr>
          <p:cNvSpPr txBox="1"/>
          <p:nvPr/>
        </p:nvSpPr>
        <p:spPr>
          <a:xfrm>
            <a:off x="1198435" y="8168518"/>
            <a:ext cx="14510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지식경제부 다보스 포럼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아우디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서울 국제 모터쇼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2011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삼성화재 연도상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2011 G20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국회의장회의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39" name="Straight Connector 6">
            <a:extLst>
              <a:ext uri="{FF2B5EF4-FFF2-40B4-BE49-F238E27FC236}">
                <a16:creationId xmlns:a16="http://schemas.microsoft.com/office/drawing/2014/main" id="{64A93BA5-74FD-4058-BFA2-AE150B86769E}"/>
              </a:ext>
            </a:extLst>
          </p:cNvPr>
          <p:cNvCxnSpPr/>
          <p:nvPr/>
        </p:nvCxnSpPr>
        <p:spPr>
          <a:xfrm flipV="1">
            <a:off x="1392687" y="7753197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5">
            <a:extLst>
              <a:ext uri="{FF2B5EF4-FFF2-40B4-BE49-F238E27FC236}">
                <a16:creationId xmlns:a16="http://schemas.microsoft.com/office/drawing/2014/main" id="{3066FB5C-FD85-4594-900F-4280F1AA8123}"/>
              </a:ext>
            </a:extLst>
          </p:cNvPr>
          <p:cNvSpPr/>
          <p:nvPr/>
        </p:nvSpPr>
        <p:spPr>
          <a:xfrm>
            <a:off x="1730380" y="7159345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2011</a:t>
            </a:r>
          </a:p>
        </p:txBody>
      </p:sp>
      <p:sp>
        <p:nvSpPr>
          <p:cNvPr id="241" name="Rectangle 8">
            <a:extLst>
              <a:ext uri="{FF2B5EF4-FFF2-40B4-BE49-F238E27FC236}">
                <a16:creationId xmlns:a16="http://schemas.microsoft.com/office/drawing/2014/main" id="{3FC39922-C811-40E2-8A3F-9E67FAED54E9}"/>
              </a:ext>
            </a:extLst>
          </p:cNvPr>
          <p:cNvSpPr/>
          <p:nvPr/>
        </p:nvSpPr>
        <p:spPr>
          <a:xfrm>
            <a:off x="1311280" y="8080603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42" name="직선 연결선 241">
            <a:extLst>
              <a:ext uri="{FF2B5EF4-FFF2-40B4-BE49-F238E27FC236}">
                <a16:creationId xmlns:a16="http://schemas.microsoft.com/office/drawing/2014/main" id="{8536A6BD-3BAD-4336-9520-900022C83C56}"/>
              </a:ext>
            </a:extLst>
          </p:cNvPr>
          <p:cNvCxnSpPr/>
          <p:nvPr/>
        </p:nvCxnSpPr>
        <p:spPr>
          <a:xfrm flipH="1">
            <a:off x="1383618" y="7550092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5">
            <a:extLst>
              <a:ext uri="{FF2B5EF4-FFF2-40B4-BE49-F238E27FC236}">
                <a16:creationId xmlns:a16="http://schemas.microsoft.com/office/drawing/2014/main" id="{2F297E6F-23E3-4EF7-9153-EEBD2A3062E6}"/>
              </a:ext>
            </a:extLst>
          </p:cNvPr>
          <p:cNvCxnSpPr/>
          <p:nvPr/>
        </p:nvCxnSpPr>
        <p:spPr>
          <a:xfrm flipV="1">
            <a:off x="3482811" y="7753197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4">
            <a:extLst>
              <a:ext uri="{FF2B5EF4-FFF2-40B4-BE49-F238E27FC236}">
                <a16:creationId xmlns:a16="http://schemas.microsoft.com/office/drawing/2014/main" id="{4479D470-EADA-4774-AA4A-E27747956831}"/>
              </a:ext>
            </a:extLst>
          </p:cNvPr>
          <p:cNvSpPr/>
          <p:nvPr/>
        </p:nvSpPr>
        <p:spPr>
          <a:xfrm>
            <a:off x="3820504" y="7159345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2012</a:t>
            </a:r>
          </a:p>
        </p:txBody>
      </p:sp>
      <p:sp>
        <p:nvSpPr>
          <p:cNvPr id="245" name="Rectangle 7">
            <a:extLst>
              <a:ext uri="{FF2B5EF4-FFF2-40B4-BE49-F238E27FC236}">
                <a16:creationId xmlns:a16="http://schemas.microsoft.com/office/drawing/2014/main" id="{D1D41A25-E80C-4BB3-86F6-3DF1178ABBD9}"/>
              </a:ext>
            </a:extLst>
          </p:cNvPr>
          <p:cNvSpPr/>
          <p:nvPr/>
        </p:nvSpPr>
        <p:spPr>
          <a:xfrm>
            <a:off x="3401404" y="8080603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46" name="직선 연결선 245">
            <a:extLst>
              <a:ext uri="{FF2B5EF4-FFF2-40B4-BE49-F238E27FC236}">
                <a16:creationId xmlns:a16="http://schemas.microsoft.com/office/drawing/2014/main" id="{4A790484-7C7C-4020-A3A6-360C1AA59F37}"/>
              </a:ext>
            </a:extLst>
          </p:cNvPr>
          <p:cNvCxnSpPr/>
          <p:nvPr/>
        </p:nvCxnSpPr>
        <p:spPr>
          <a:xfrm flipH="1">
            <a:off x="3472841" y="7550092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4">
            <a:extLst>
              <a:ext uri="{FF2B5EF4-FFF2-40B4-BE49-F238E27FC236}">
                <a16:creationId xmlns:a16="http://schemas.microsoft.com/office/drawing/2014/main" id="{C42C71D1-5E6C-4F94-AAC4-8748FEA463D4}"/>
              </a:ext>
            </a:extLst>
          </p:cNvPr>
          <p:cNvCxnSpPr/>
          <p:nvPr/>
        </p:nvCxnSpPr>
        <p:spPr>
          <a:xfrm flipV="1">
            <a:off x="5638492" y="7746847"/>
            <a:ext cx="347091" cy="343408"/>
          </a:xfrm>
          <a:prstGeom prst="line">
            <a:avLst/>
          </a:prstGeom>
          <a:ln w="63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6">
            <a:extLst>
              <a:ext uri="{FF2B5EF4-FFF2-40B4-BE49-F238E27FC236}">
                <a16:creationId xmlns:a16="http://schemas.microsoft.com/office/drawing/2014/main" id="{9C3593C1-B862-4B7D-B402-AB02D35D4051}"/>
              </a:ext>
            </a:extLst>
          </p:cNvPr>
          <p:cNvSpPr/>
          <p:nvPr/>
        </p:nvSpPr>
        <p:spPr>
          <a:xfrm>
            <a:off x="5976185" y="7159345"/>
            <a:ext cx="901700" cy="596900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03200">
              <a:lnSpc>
                <a:spcPts val="3225"/>
              </a:lnSpc>
            </a:pPr>
            <a:r>
              <a:rPr lang="en-US" altLang="ko-KR" sz="2500" dirty="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249" name="Rectangle 9">
            <a:extLst>
              <a:ext uri="{FF2B5EF4-FFF2-40B4-BE49-F238E27FC236}">
                <a16:creationId xmlns:a16="http://schemas.microsoft.com/office/drawing/2014/main" id="{4818CB3E-0ED2-4644-9D5F-9FA12E554CD2}"/>
              </a:ext>
            </a:extLst>
          </p:cNvPr>
          <p:cNvSpPr/>
          <p:nvPr/>
        </p:nvSpPr>
        <p:spPr>
          <a:xfrm>
            <a:off x="5557085" y="8080603"/>
            <a:ext cx="91186" cy="77343"/>
          </a:xfrm>
          <a:prstGeom prst="rect">
            <a:avLst/>
          </a:prstGeom>
          <a:solidFill>
            <a:srgbClr val="967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50" name="직선 연결선 249">
            <a:extLst>
              <a:ext uri="{FF2B5EF4-FFF2-40B4-BE49-F238E27FC236}">
                <a16:creationId xmlns:a16="http://schemas.microsoft.com/office/drawing/2014/main" id="{85D4AA0B-E750-4484-A31E-EB384012A0A3}"/>
              </a:ext>
            </a:extLst>
          </p:cNvPr>
          <p:cNvCxnSpPr/>
          <p:nvPr/>
        </p:nvCxnSpPr>
        <p:spPr>
          <a:xfrm flipH="1">
            <a:off x="5641222" y="7543742"/>
            <a:ext cx="551549" cy="546945"/>
          </a:xfrm>
          <a:prstGeom prst="line">
            <a:avLst/>
          </a:prstGeom>
          <a:ln w="19050">
            <a:solidFill>
              <a:srgbClr val="967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4">
            <a:extLst>
              <a:ext uri="{FF2B5EF4-FFF2-40B4-BE49-F238E27FC236}">
                <a16:creationId xmlns:a16="http://schemas.microsoft.com/office/drawing/2014/main" id="{5DAC5FEF-7BB8-41DB-B470-6DAF0EB53AB8}"/>
              </a:ext>
            </a:extLst>
          </p:cNvPr>
          <p:cNvSpPr txBox="1"/>
          <p:nvPr/>
        </p:nvSpPr>
        <p:spPr>
          <a:xfrm>
            <a:off x="3304721" y="8154644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2012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삼성생명 연도상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2012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여수 엑스포 회장운영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2012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경주 신라 문화재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2" name="TextBox 4">
            <a:extLst>
              <a:ext uri="{FF2B5EF4-FFF2-40B4-BE49-F238E27FC236}">
                <a16:creationId xmlns:a16="http://schemas.microsoft.com/office/drawing/2014/main" id="{EBD1CAE7-76D0-4A85-AD56-E8F136F228DD}"/>
              </a:ext>
            </a:extLst>
          </p:cNvPr>
          <p:cNvSpPr txBox="1"/>
          <p:nvPr/>
        </p:nvSpPr>
        <p:spPr>
          <a:xfrm>
            <a:off x="5451737" y="8168518"/>
            <a:ext cx="16145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2013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삼성생명 연도상 시상식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2013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신한 </a:t>
            </a:r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S20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토크콘서트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2013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하나투어 여행 박람회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2013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종묘대제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2013 </a:t>
            </a:r>
            <a:r>
              <a:rPr lang="ko-KR" altLang="en-US" sz="700" dirty="0">
                <a:solidFill>
                  <a:srgbClr val="231F1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경기도민체전 퍼레이드 외 다수</a:t>
            </a:r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700" dirty="0">
              <a:solidFill>
                <a:srgbClr val="231F1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467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2280</Words>
  <Application>Microsoft Office PowerPoint</Application>
  <PresentationFormat>사용자 지정</PresentationFormat>
  <Paragraphs>505</Paragraphs>
  <Slides>10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나눔고딕</vt:lpstr>
      <vt:lpstr>맑은 고딕</vt:lpstr>
      <vt:lpstr>Arial</vt:lpstr>
      <vt:lpstr>Calibri</vt:lpstr>
      <vt:lpstr>Office Theme</vt:lpstr>
      <vt:lpstr>3_디자인 사용자 지정</vt:lpstr>
      <vt:lpstr>2_디자인 사용자 지정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임 준영</cp:lastModifiedBy>
  <cp:revision>45</cp:revision>
  <cp:lastPrinted>2019-10-17T04:54:14Z</cp:lastPrinted>
  <dcterms:created xsi:type="dcterms:W3CDTF">2006-08-16T00:00:00Z</dcterms:created>
  <dcterms:modified xsi:type="dcterms:W3CDTF">2023-04-11T05:48:08Z</dcterms:modified>
</cp:coreProperties>
</file>